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5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109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88.png" ContentType="image/png"/>
  <Override PartName="/ppt/media/image97.png" ContentType="image/png"/>
  <Override PartName="/ppt/media/image104.png" ContentType="image/png"/>
  <Override PartName="/ppt/media/image60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3.png" ContentType="image/png"/>
  <Override PartName="/ppt/media/image96.png" ContentType="image/png"/>
  <Override PartName="/ppt/media/image111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79.png" ContentType="image/png"/>
  <Override PartName="/ppt/media/image101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110.png" ContentType="image/png"/>
  <Override PartName="/ppt/media/image24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5.png" ContentType="image/png"/>
  <Override PartName="/ppt/media/image90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4.png" ContentType="image/png"/>
  <Override PartName="/ppt/media/image16.png" ContentType="image/png"/>
  <Override PartName="/ppt/media/image81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50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39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5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comments/comment21.xml" ContentType="application/vnd.openxmlformats-officedocument.presentationml.comments+xml"/>
  <Override PartName="/ppt/comments/comment30.xml" ContentType="application/vnd.openxmlformats-officedocument.presentationml.comments+xml"/>
  <Override PartName="/ppt/comments/comment38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Wout Slabbinck" initials="WS" lastIdx="3" clrIdx="0"/>
</p:cmAuthorLst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commentAuthors" Target="commentAuthors.xml"/>
</Relationships>
</file>

<file path=ppt/comments/comment21.xml><?xml version="1.0" encoding="utf-8"?>
<p:cmLst xmlns:p="http://schemas.openxmlformats.org/presentationml/2006/main">
  <p:cm authorId="0" dt="2025-10-28T10:14:29.950000000" idx="1">
    <p:pos x="6118" y="0"/>
    <p:text>What do I have to put here?</p:text>
  </p:cm>
</p:cmLst>
</file>

<file path=ppt/comments/comment30.xml><?xml version="1.0" encoding="utf-8"?>
<p:cmLst xmlns:p="http://schemas.openxmlformats.org/presentationml/2006/main">
  <p:cm authorId="0" dt="2025-10-20T15:39:05.975000000" idx="2">
    <p:pos x="0" y="1080"/>
    <p:text>need higher quality</p:text>
  </p:cm>
</p:cmLst>
</file>

<file path=ppt/comments/comment38.xml><?xml version="1.0" encoding="utf-8"?>
<p:cmLst xmlns:p="http://schemas.openxmlformats.org/presentationml/2006/main">
  <p:cm authorId="0" dt="2025-10-28T10:29:34.123000000" idx="3">
    <p:pos x="6118" y="0"/>
    <p:text>Do I first have to go back to the example?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move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</a:t>
            </a:r>
            <a:r>
              <a:rPr b="0" lang="en-GB" sz="2000" spc="-1" strike="noStrike">
                <a:latin typeface="Arial"/>
              </a:rPr>
              <a:t>the notes' </a:t>
            </a:r>
            <a:r>
              <a:rPr b="0" lang="en-GB" sz="2000" spc="-1" strike="noStrike">
                <a:latin typeface="Arial"/>
              </a:rPr>
              <a:t>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3076DD7-A27A-4429-80FB-5CB1F56D6FA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4.xml"/><Relationship Id="rId3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5.xml"/><Relationship Id="rId3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6.xml"/><Relationship Id="rId3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7.xml"/><Relationship Id="rId3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8.xml"/><Relationship Id="rId3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29.xml"/><Relationship Id="rId3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32.xml"/><Relationship Id="rId3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33.xml"/><Relationship Id="rId3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hyperlink" Target="https://www.w3.org/TR/vc-data-model-2.0/#dfn-credential" TargetMode="External"/><Relationship Id="rId2" Type="http://schemas.openxmlformats.org/officeDocument/2006/relationships/hyperlink" Target="https://www.w3.org/TR/vc-data-model-2.0/#dfn-claims" TargetMode="External"/><Relationship Id="rId3" Type="http://schemas.openxmlformats.org/officeDocument/2006/relationships/hyperlink" Target="https://www.w3.org/TR/vc-data-model-2.0/#dfn-entities" TargetMode="External"/><Relationship Id="rId4" Type="http://schemas.openxmlformats.org/officeDocument/2006/relationships/hyperlink" Target="https://www.w3.org/TR/vc-data-model-2.0/#dfn-credential" TargetMode="External"/><Relationship Id="rId5" Type="http://schemas.openxmlformats.org/officeDocument/2006/relationships/hyperlink" Target="https://www.w3.org/TR/vc-data-model-2.0/#dfn-credential" TargetMode="External"/><Relationship Id="rId6" Type="http://schemas.openxmlformats.org/officeDocument/2006/relationships/hyperlink" Target="https://www.w3.org/TR/vc-data-model-2.0/#dfn-issuers" TargetMode="External"/><Relationship Id="rId7" Type="http://schemas.openxmlformats.org/officeDocument/2006/relationships/hyperlink" Target="https://www.w3.org/TR/vc-data-model-2.0/#dfn-verification-material" TargetMode="External"/><Relationship Id="rId8" Type="http://schemas.openxmlformats.org/officeDocument/2006/relationships/hyperlink" Target="https://www.w3.org/TR/vc-data-model-2.0/#dfn-verifiable-credential" TargetMode="External"/><Relationship Id="rId9" Type="http://schemas.openxmlformats.org/officeDocument/2006/relationships/hyperlink" Target="https://www.w3.org/TR/vc-data-model-2.0/#dfn-claims" TargetMode="External"/><Relationship Id="rId10" Type="http://schemas.openxmlformats.org/officeDocument/2006/relationships/hyperlink" Target="https://www.w3.org/TR/vc-data-model-2.0/#dfn-verifiable-credential" TargetMode="External"/><Relationship Id="rId11" Type="http://schemas.openxmlformats.org/officeDocument/2006/relationships/hyperlink" Target="https://www.w3.org/TR/vc-data-model-2.0/#dfn-verifiable-presentation" TargetMode="External"/><Relationship Id="rId12" Type="http://schemas.openxmlformats.org/officeDocument/2006/relationships/hyperlink" Target="https://www.w3.org/TR/vc-data-model-2.0/#dfn-holders" TargetMode="External"/><Relationship Id="rId13" Type="http://schemas.openxmlformats.org/officeDocument/2006/relationships/hyperlink" Target="https://www.w3.org/TR/vc-data-model-2.0/#dfn-verifiable-credential" TargetMode="External"/><Relationship Id="rId14" Type="http://schemas.openxmlformats.org/officeDocument/2006/relationships/hyperlink" Target="https://www.w3.org/TR/vc-data-model-2.0/#dfn-claims" TargetMode="External"/><Relationship Id="rId15" Type="http://schemas.openxmlformats.org/officeDocument/2006/relationships/hyperlink" Target="https://www.w3.org/TR/vc-data-model-2.0/#dfn-verifier" TargetMode="External"/><Relationship Id="rId16" Type="http://schemas.openxmlformats.org/officeDocument/2006/relationships/hyperlink" Target="https://www.w3.org/TR/vc-data-model-2.0/#dfn-verifiable-credential" TargetMode="External"/><Relationship Id="rId17" Type="http://schemas.openxmlformats.org/officeDocument/2006/relationships/hyperlink" Target="https://www.w3.org/TR/vc-data-model-2.0/#dfn-presentation" TargetMode="External"/><Relationship Id="rId18" Type="http://schemas.openxmlformats.org/officeDocument/2006/relationships/hyperlink" Target="https://www.w3.org/TR/vc-data-model-2.0/#dfn-subjects" TargetMode="External"/><Relationship Id="rId19" Type="http://schemas.openxmlformats.org/officeDocument/2006/relationships/hyperlink" Target="https://www.w3.org/TR/vc-data-model-2.0/#dfn-issuers" TargetMode="External"/><Relationship Id="rId20" Type="http://schemas.openxmlformats.org/officeDocument/2006/relationships/hyperlink" Target="https://www.w3.org/TR/vc-data-model-2.0/#dfn-entities" TargetMode="External"/><Relationship Id="rId21" Type="http://schemas.openxmlformats.org/officeDocument/2006/relationships/slide" Target="../slides/slide34.xml"/><Relationship Id="rId2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35.xml"/><Relationship Id="rId3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36.xml"/><Relationship Id="rId3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hyperlink" Target="https://www.flaticon.com/free-icons/women" TargetMode="External"/><Relationship Id="rId2" Type="http://schemas.openxmlformats.org/officeDocument/2006/relationships/slide" Target="../slides/slide37.xml"/><Relationship Id="rId3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latin typeface="Arial"/>
              </a:rPr>
              <a:t>digital trust</a:t>
            </a:r>
            <a:r>
              <a:rPr b="0" lang="en-GB" sz="1100" spc="-1" strike="noStrike">
                <a:latin typeface="Arial"/>
              </a:rPr>
              <a:t>: “evidence that an entity has behaved and/or will behave in accordance with the self-stated behaviour”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latin typeface="Arial"/>
              </a:rPr>
              <a:t>technology trust</a:t>
            </a:r>
            <a:r>
              <a:rPr b="0" lang="en-GB" sz="1100" spc="-1" strike="noStrike">
                <a:latin typeface="Arial"/>
              </a:rPr>
              <a:t>: “the subjective belief by which an organization assesses that the underlying technology infrastructure and support mechanisms 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are capable of supporting interorganizational communications, transactions, and collaborations”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href="https://www.flaticon.com/free-icons/shop" title="shop icons"&gt;Shop icons created by Freepik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href="https://www.flaticon.com/free-icons/liquor" title="liquor icons"&gt;Liquor icons created by Freepik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href="https://www.flaticon.com/free-icons/age-restriction" title="age restriction icons"&gt;Age restriction icons created by umarbwn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href="https://www.flaticon.com/free-icons/shop" title="shop icons"&gt;Shop icons created by Freepik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href="https://www.flaticon.com/free-icons/liquor" title="liquor icons"&gt;Liquor icons created by Freepik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- Data Unit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preferably verifiable data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- Data Provenance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**Sender**: Entity that issues the trust envelope.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**data subject/data holder**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    </a:t>
            </a: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to whom the data belongs to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        </a:t>
            </a: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data subject if personal data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        </a:t>
            </a: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data holder if non personal data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- Policy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Usage Policy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    </a:t>
            </a: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rules about the future use of the data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- Policy provenance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**Recipient**: Entity that receives the trust envelope.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**Rights holder**: Entity claiming to have usage rights over the data unit.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    </a:t>
            </a:r>
            <a:r>
              <a:rPr b="0" lang="en-GB" sz="1100" spc="-1" strike="noStrike">
                <a:latin typeface="Arial"/>
              </a:rPr>
              <a:t>	</a:t>
            </a:r>
            <a:r>
              <a:rPr b="0" lang="en-GB" sz="1100" spc="-1" strike="noStrike">
                <a:latin typeface="Arial"/>
              </a:rPr>
              <a:t>- Picture: Intellectual property (photographer) and the persons therein (myself)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The combination, the negotiation between sender and recipient results in highly specific, contextualized data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4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Data Unit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preferably verifiable data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Data Provenance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**</a:t>
            </a:r>
            <a:r>
              <a:rPr b="1" lang="en-GB" sz="1100" spc="-1" strike="noStrike">
                <a:solidFill>
                  <a:srgbClr val="000000"/>
                </a:solidFill>
                <a:latin typeface="Arial"/>
              </a:rPr>
              <a:t>Sender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**: Entity that issues the trust envelope.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**</a:t>
            </a:r>
            <a:r>
              <a:rPr b="1" lang="en-GB" sz="1100" spc="-1" strike="noStrike">
                <a:solidFill>
                  <a:srgbClr val="000000"/>
                </a:solidFill>
                <a:latin typeface="Arial"/>
              </a:rPr>
              <a:t>data subject/data holde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r**</a:t>
            </a:r>
            <a:endParaRPr b="0" lang="en-GB" sz="1100" spc="-1" strike="noStrike">
              <a:latin typeface="Arial"/>
            </a:endParaRPr>
          </a:p>
          <a:p>
            <a:pPr marL="4572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to whom the data belongs to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data subject if personal data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       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data holder if non personal data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Policy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Usage Policy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rules about the future use of the data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Policy provenance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**</a:t>
            </a:r>
            <a:r>
              <a:rPr b="1" lang="en-GB" sz="1100" spc="-1" strike="noStrike">
                <a:solidFill>
                  <a:srgbClr val="000000"/>
                </a:solidFill>
                <a:latin typeface="Arial"/>
              </a:rPr>
              <a:t>Recipient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**: Entity that receives the trust envelope.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**</a:t>
            </a:r>
            <a:r>
              <a:rPr b="1" lang="en-GB" sz="1100" spc="-1" strike="noStrike">
                <a:solidFill>
                  <a:srgbClr val="000000"/>
                </a:solidFill>
                <a:latin typeface="Arial"/>
              </a:rPr>
              <a:t>Rights holder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**: Entity claiming to have usage rights over the data unit.</a:t>
            </a:r>
            <a:endParaRPr b="0" lang="en-GB" sz="1100" spc="-1" strike="noStrike">
              <a:latin typeface="Arial"/>
            </a:endParaRPr>
          </a:p>
          <a:p>
            <a:pPr marL="9144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- Example of multiple; a Picture: Intellectual property (photographer) and the persons therein (myself)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"/>
              </a:rPr>
              <a:t>credential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is a set of one or more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2"/>
              </a:rPr>
              <a:t>claims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made by the same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3"/>
              </a:rPr>
              <a:t>entity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4"/>
              </a:rPr>
              <a:t>Credentials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might also include an identifier and metadata to describe properties of the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5"/>
              </a:rPr>
              <a:t>credential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, such as the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6"/>
              </a:rPr>
              <a:t>issuer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, the validity date and time period, a representative image,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7"/>
              </a:rPr>
              <a:t>verification material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, status information, and so on. 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8"/>
              </a:rPr>
              <a:t>verifiable credential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is a set of tamper-evident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9"/>
              </a:rPr>
              <a:t>claims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and metadata that cryptographically prove who issued it. Examples of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0"/>
              </a:rPr>
              <a:t>verifiable credentials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include, but are not limited to, digital employee identification cards, digital driver's licenses, and digital educational certificates.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1"/>
              </a:rPr>
              <a:t>verifiable presentation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is created by 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2"/>
              </a:rPr>
              <a:t>holder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, can express data from multiple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3"/>
              </a:rPr>
              <a:t>verifiable credentials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, and can contain arbitrary additional data. They are used to present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4"/>
              </a:rPr>
              <a:t>claims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to 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5"/>
              </a:rPr>
              <a:t>verifier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It is also possible to present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6"/>
              </a:rPr>
              <a:t>verifiable credentials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directly.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The data in a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7"/>
              </a:rPr>
              <a:t>presentation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is often about the same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8"/>
              </a:rPr>
              <a:t>subject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 but might have been issued by multiple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19"/>
              </a:rPr>
              <a:t>issuers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 The aggregation of this information expresses an aspect of a person, organization, or </a:t>
            </a:r>
            <a:r>
              <a:rPr b="0" lang="en-GB" sz="1100" spc="-1" strike="noStrike" u="sng">
                <a:solidFill>
                  <a:srgbClr val="000000"/>
                </a:solidFill>
                <a:highlight>
                  <a:srgbClr val="ffffff"/>
                </a:highlight>
                <a:uFillTx/>
                <a:latin typeface="Arial"/>
                <a:hlinkClick r:id="rId20"/>
              </a:rPr>
              <a:t>entity</a:t>
            </a:r>
            <a:r>
              <a:rPr b="0" lang="en-GB" sz="1100" spc="-1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</a:rPr>
              <a:t>.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href="https://www.flaticon.com/free-icons/characteristics" title="characteristics icons"&gt;Characteristics icons created by Uniconlabs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href="https://www.flaticon.com/free-icons/regulation" title="regulation icons"&gt;Regulation icons created by adrianadam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href="https://www.flaticon.com/free-icons/negotiate" title="negotiate icons"&gt;Negotiate icons created by Parzival’ 1997 -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href="https://www.flaticon.com/free-icons/web-site" title="web site icons"&gt;Web site icons created by Good Ware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https://www.flaticon.com/free-icons/women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href="https://www.flaticon.com/free-icons/office-worker" title="office worker icons"&gt;Office worker icons created by nangicon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solidFill>
                  <a:srgbClr val="000000"/>
                </a:solidFill>
                <a:latin typeface="Arial"/>
              </a:rPr>
              <a:t>&lt;a href="https://www.flaticon.com/free-icons/calendar" title="calendar icons"&gt;Calendar icons created by Freepik - Flaticon&lt;/a&gt;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1" lang="en-GB" sz="1100" spc="-1" strike="noStrike">
                <a:latin typeface="Arial"/>
              </a:rPr>
              <a:t>recipient specificity</a:t>
            </a:r>
            <a:r>
              <a:rPr b="0" lang="en-GB" sz="1100" spc="-1" strike="noStrike">
                <a:latin typeface="Arial"/>
              </a:rPr>
              <a:t> through allowing precise expression of what the data represents.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We believe it will make good behaviour easier while handling data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href="https://www.flaticon.com/free-icons/lock" title="lock icons"&gt;Lock icons created by Those Icons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&lt;a href="https://www.flaticon.com/free-icons/blueprint" title="blueprint icons"&gt;Blueprint icons created by Freepik - Flaticon&lt;/a&gt;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Trade-off consent: well-informed vs concise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Purpose: it is based on the context (research vs research for creating new medecine for project x)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>
            <a:noAutofit/>
          </a:bodyPr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Any socioeconomic system relies on the assumption that at least 50% of parties will attempt to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do the right thing; otherwise, its society would be effectively lawless. However, the encoding of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ethics and morality into law usually follows a </a:t>
            </a:r>
            <a:r>
              <a:rPr b="1" lang="en-GB" sz="1100" spc="-1" strike="noStrike">
                <a:latin typeface="Arial"/>
              </a:rPr>
              <a:t>restrictive</a:t>
            </a:r>
            <a:r>
              <a:rPr b="0" lang="en-GB" sz="1100" spc="-1" strike="noStrike">
                <a:latin typeface="Arial"/>
              </a:rPr>
              <a:t> character, not a prescriptive one. 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Legal texts focus on restrictive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• </a:t>
            </a:r>
            <a:r>
              <a:rPr b="0" lang="en-GB" sz="1100" spc="-1" strike="noStrike">
                <a:latin typeface="Arial"/>
              </a:rPr>
              <a:t>the acting, who are already adhering to the letter and the spirit of the law;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• </a:t>
            </a:r>
            <a:r>
              <a:rPr b="0" lang="en-GB" sz="1100" spc="-1" strike="noStrike">
                <a:latin typeface="Arial"/>
              </a:rPr>
              <a:t>the willing, who want to adhere, but face obstacles of effort and cost;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• </a:t>
            </a:r>
            <a:r>
              <a:rPr b="0" lang="en-GB" sz="1100" spc="-1" strike="noStrike">
                <a:latin typeface="Arial"/>
              </a:rPr>
              <a:t>the unwilling, who deliberately attempt what law decisively forbids.</a:t>
            </a: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endParaRPr b="0" lang="en-GB" sz="11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tabLst>
                <a:tab algn="l" pos="0"/>
              </a:tabLst>
            </a:pPr>
            <a:r>
              <a:rPr b="0" lang="en-GB" sz="1100" spc="-1" strike="noStrike">
                <a:latin typeface="Arial"/>
              </a:rPr>
              <a:t>Our focus -&gt; the willing</a:t>
            </a:r>
            <a:endParaRPr b="0" lang="en-GB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19248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6073200" y="2936520"/>
            <a:ext cx="274320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GB" sz="1800" spc="-1" strike="noStrike">
                <a:latin typeface="Arial"/>
              </a:rPr>
              <a:t>Click to edit the title text format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Click to edit the outline text format</a:t>
            </a:r>
            <a:endParaRPr b="0" lang="en-GB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Second Outline Level</a:t>
            </a:r>
            <a:endParaRPr b="0" lang="en-GB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Third Outline Level</a:t>
            </a:r>
            <a:endParaRPr b="0" lang="en-GB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pc="-1" strike="noStrike">
                <a:latin typeface="Arial"/>
              </a:rPr>
              <a:t>Fourth Outline Level</a:t>
            </a:r>
            <a:endParaRPr b="0" lang="en-GB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Fifth Outline Level</a:t>
            </a:r>
            <a:endParaRPr b="0" lang="en-GB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Sixth Outline Level</a:t>
            </a:r>
            <a:endParaRPr b="0" lang="en-GB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Seventh Outline Level</a:t>
            </a:r>
            <a:endParaRPr b="0" lang="en-GB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82400" y="734760"/>
            <a:ext cx="8661240" cy="3429720"/>
          </a:xfrm>
          <a:prstGeom prst="rect">
            <a:avLst/>
          </a:prstGeom>
          <a:solidFill>
            <a:srgbClr val="1e64c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5" name="Google Shape;59;p13" descr=""/>
          <p:cNvPicPr/>
          <p:nvPr/>
        </p:nvPicPr>
        <p:blipFill>
          <a:blip r:embed="rId2"/>
          <a:stretch/>
        </p:blipFill>
        <p:spPr>
          <a:xfrm>
            <a:off x="244800" y="0"/>
            <a:ext cx="2203200" cy="734040"/>
          </a:xfrm>
          <a:prstGeom prst="rect">
            <a:avLst/>
          </a:prstGeom>
          <a:ln>
            <a:noFill/>
          </a:ln>
        </p:spPr>
      </p:pic>
      <p:pic>
        <p:nvPicPr>
          <p:cNvPr id="116" name="Google Shape;60;p13" descr=""/>
          <p:cNvPicPr/>
          <p:nvPr/>
        </p:nvPicPr>
        <p:blipFill>
          <a:blip r:embed="rId3"/>
          <a:stretch/>
        </p:blipFill>
        <p:spPr>
          <a:xfrm>
            <a:off x="241200" y="4170960"/>
            <a:ext cx="1216080" cy="973080"/>
          </a:xfrm>
          <a:prstGeom prst="rect">
            <a:avLst/>
          </a:prstGeom>
          <a:ln>
            <a:noFill/>
          </a:ln>
        </p:spPr>
      </p:pic>
      <p:pic>
        <p:nvPicPr>
          <p:cNvPr id="117" name="Google Shape;61;p13" descr=""/>
          <p:cNvPicPr/>
          <p:nvPr/>
        </p:nvPicPr>
        <p:blipFill>
          <a:blip r:embed="rId4"/>
          <a:stretch/>
        </p:blipFill>
        <p:spPr>
          <a:xfrm>
            <a:off x="1687680" y="4647240"/>
            <a:ext cx="844920" cy="252000"/>
          </a:xfrm>
          <a:prstGeom prst="rect">
            <a:avLst/>
          </a:prstGeom>
          <a:ln>
            <a:noFill/>
          </a:ln>
        </p:spPr>
      </p:pic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21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0" Type="http://schemas.openxmlformats.org/officeDocument/2006/relationships/image" Target="../media/image59.png"/><Relationship Id="rId11" Type="http://schemas.openxmlformats.org/officeDocument/2006/relationships/image" Target="../media/image60.png"/><Relationship Id="rId12" Type="http://schemas.openxmlformats.org/officeDocument/2006/relationships/image" Target="../media/image61.png"/><Relationship Id="rId13" Type="http://schemas.openxmlformats.org/officeDocument/2006/relationships/image" Target="../media/image62.png"/><Relationship Id="rId14" Type="http://schemas.openxmlformats.org/officeDocument/2006/relationships/hyperlink" Target="https://www.flaticon.com/free-icons/characteristics" TargetMode="External"/><Relationship Id="rId15" Type="http://schemas.openxmlformats.org/officeDocument/2006/relationships/hyperlink" Target="https://www.flaticon.com/free-icons/regulation" TargetMode="External"/><Relationship Id="rId16" Type="http://schemas.openxmlformats.org/officeDocument/2006/relationships/hyperlink" Target="https://www.flaticon.com/free-icons/negotiate" TargetMode="External"/><Relationship Id="rId17" Type="http://schemas.openxmlformats.org/officeDocument/2006/relationships/hyperlink" Target="https://www.flaticon.com/free-icons/web-site" TargetMode="External"/><Relationship Id="rId18" Type="http://schemas.openxmlformats.org/officeDocument/2006/relationships/hyperlink" Target="https://www.flaticon.com/free-icons/women" TargetMode="External"/><Relationship Id="rId19" Type="http://schemas.openxmlformats.org/officeDocument/2006/relationships/hyperlink" Target="https://www.flaticon.com/free-icons/office-worker" TargetMode="External"/><Relationship Id="rId20" Type="http://schemas.openxmlformats.org/officeDocument/2006/relationships/hyperlink" Target="https://www.flaticon.com/free-icons/calendar" TargetMode="External"/><Relationship Id="rId21" Type="http://schemas.openxmlformats.org/officeDocument/2006/relationships/slideLayout" Target="../slideLayouts/slideLayout25.xml"/><Relationship Id="rId2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75.png"/><Relationship Id="rId14" Type="http://schemas.openxmlformats.org/officeDocument/2006/relationships/image" Target="../media/image76.png"/><Relationship Id="rId15" Type="http://schemas.openxmlformats.org/officeDocument/2006/relationships/image" Target="../media/image77.png"/><Relationship Id="rId16" Type="http://schemas.openxmlformats.org/officeDocument/2006/relationships/hyperlink" Target="https://www.flaticon.com/free-icons/characteristics" TargetMode="External"/><Relationship Id="rId17" Type="http://schemas.openxmlformats.org/officeDocument/2006/relationships/hyperlink" Target="https://www.flaticon.com/free-icons/regulation" TargetMode="External"/><Relationship Id="rId18" Type="http://schemas.openxmlformats.org/officeDocument/2006/relationships/hyperlink" Target="https://www.flaticon.com/free-icons/negotiate" TargetMode="External"/><Relationship Id="rId19" Type="http://schemas.openxmlformats.org/officeDocument/2006/relationships/hyperlink" Target="https://www.flaticon.com/free-icons/web-site" TargetMode="External"/><Relationship Id="rId20" Type="http://schemas.openxmlformats.org/officeDocument/2006/relationships/hyperlink" Target="https://www.flaticon.com/free-icons/women" TargetMode="External"/><Relationship Id="rId21" Type="http://schemas.openxmlformats.org/officeDocument/2006/relationships/hyperlink" Target="https://www.flaticon.com/free-icons/office-worker" TargetMode="External"/><Relationship Id="rId22" Type="http://schemas.openxmlformats.org/officeDocument/2006/relationships/hyperlink" Target="https://www.flaticon.com/free-icons/calendar" TargetMode="External"/><Relationship Id="rId23" Type="http://schemas.openxmlformats.org/officeDocument/2006/relationships/slideLayout" Target="../slideLayouts/slideLayout25.xml"/><Relationship Id="rId2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25.xml"/><Relationship Id="rId3" Type="http://schemas.openxmlformats.org/officeDocument/2006/relationships/comments" Target="../comments/comment30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hyperlink" Target="https://www.w3.org/TR/vc-data-model-2.0/" TargetMode="External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hyperlink" Target="https://www.w3.org/TR/vc-data-model-2.0/" TargetMode="External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hyperlink" Target="https://www.w3.org/community/odrl/" TargetMode="External"/><Relationship Id="rId5" Type="http://schemas.openxmlformats.org/officeDocument/2006/relationships/hyperlink" Target="https://www.w3.org/TR/odrl-model/" TargetMode="External"/><Relationship Id="rId6" Type="http://schemas.openxmlformats.org/officeDocument/2006/relationships/hyperlink" Target="https://www.w3.org/TR/odrl-vocab/" TargetMode="External"/><Relationship Id="rId7" Type="http://schemas.openxmlformats.org/officeDocument/2006/relationships/hyperlink" Target="https://w3c.github.io/odrl/bp/" TargetMode="External"/><Relationship Id="rId8" Type="http://schemas.openxmlformats.org/officeDocument/2006/relationships/hyperlink" Target="https://w3c.github.io/odrl/profile-bp/" TargetMode="External"/><Relationship Id="rId9" Type="http://schemas.openxmlformats.org/officeDocument/2006/relationships/hyperlink" Target="https://w3c.github.io/odrl/formal-semantics/" TargetMode="External"/><Relationship Id="rId10" Type="http://schemas.openxmlformats.org/officeDocument/2006/relationships/slideLayout" Target="../slideLayouts/slideLayout25.xml"/><Relationship Id="rId11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slideLayout" Target="../slideLayouts/slideLayout3.xml"/><Relationship Id="rId10" Type="http://schemas.openxmlformats.org/officeDocument/2006/relationships/comments" Target="../comments/comment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1524240"/>
            <a:ext cx="9143640" cy="172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11760" y="3710880"/>
            <a:ext cx="851976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300" spc="-1" strike="noStrike">
                <a:solidFill>
                  <a:srgbClr val="cacaca"/>
                </a:solidFill>
                <a:latin typeface="Oswald"/>
                <a:ea typeface="Oswald"/>
              </a:rPr>
              <a:t>Wout Slabbinck</a:t>
            </a:r>
            <a:endParaRPr b="0" lang="en-GB" sz="2300" spc="-1" strike="noStrike">
              <a:latin typeface="Arial"/>
            </a:endParaRPr>
          </a:p>
        </p:txBody>
      </p:sp>
      <p:pic>
        <p:nvPicPr>
          <p:cNvPr id="164" name="Google Shape;114;p26" descr=""/>
          <p:cNvPicPr/>
          <p:nvPr/>
        </p:nvPicPr>
        <p:blipFill>
          <a:blip r:embed="rId1"/>
          <a:stretch/>
        </p:blipFill>
        <p:spPr>
          <a:xfrm>
            <a:off x="7456680" y="4448160"/>
            <a:ext cx="1483920" cy="518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79;p36" descr=""/>
          <p:cNvPicPr/>
          <p:nvPr/>
        </p:nvPicPr>
        <p:blipFill>
          <a:blip r:embed="rId1"/>
          <a:stretch/>
        </p:blipFill>
        <p:spPr>
          <a:xfrm>
            <a:off x="6052320" y="1403280"/>
            <a:ext cx="1873080" cy="187308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Accessing age-restricted goods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92" name="Google Shape;181;p36" descr=""/>
          <p:cNvPicPr/>
          <p:nvPr/>
        </p:nvPicPr>
        <p:blipFill>
          <a:blip r:embed="rId2"/>
          <a:stretch/>
        </p:blipFill>
        <p:spPr>
          <a:xfrm>
            <a:off x="6532200" y="3276720"/>
            <a:ext cx="1108080" cy="110808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182;p36" descr=""/>
          <p:cNvPicPr/>
          <p:nvPr/>
        </p:nvPicPr>
        <p:blipFill>
          <a:blip r:embed="rId3"/>
          <a:stretch/>
        </p:blipFill>
        <p:spPr>
          <a:xfrm>
            <a:off x="882720" y="1403280"/>
            <a:ext cx="1763280" cy="178740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183;p36" descr=""/>
          <p:cNvPicPr/>
          <p:nvPr/>
        </p:nvPicPr>
        <p:blipFill>
          <a:blip r:embed="rId4"/>
          <a:stretch/>
        </p:blipFill>
        <p:spPr>
          <a:xfrm>
            <a:off x="3193560" y="1415880"/>
            <a:ext cx="2311200" cy="231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Accessing age-restricted goods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196" name="Google Shape;189;p37" descr=""/>
          <p:cNvPicPr/>
          <p:nvPr/>
        </p:nvPicPr>
        <p:blipFill>
          <a:blip r:embed="rId1"/>
          <a:stretch/>
        </p:blipFill>
        <p:spPr>
          <a:xfrm>
            <a:off x="1098720" y="1213200"/>
            <a:ext cx="917640" cy="930240"/>
          </a:xfrm>
          <a:prstGeom prst="rect">
            <a:avLst/>
          </a:prstGeom>
          <a:ln>
            <a:noFill/>
          </a:ln>
        </p:spPr>
      </p:pic>
      <p:pic>
        <p:nvPicPr>
          <p:cNvPr id="197" name="Google Shape;190;p37" descr=""/>
          <p:cNvPicPr/>
          <p:nvPr/>
        </p:nvPicPr>
        <p:blipFill>
          <a:blip r:embed="rId2"/>
          <a:stretch/>
        </p:blipFill>
        <p:spPr>
          <a:xfrm>
            <a:off x="6604560" y="1219320"/>
            <a:ext cx="917640" cy="917640"/>
          </a:xfrm>
          <a:prstGeom prst="rect">
            <a:avLst/>
          </a:prstGeom>
          <a:ln>
            <a:noFill/>
          </a:ln>
        </p:spPr>
      </p:pic>
      <p:pic>
        <p:nvPicPr>
          <p:cNvPr id="198" name="Google Shape;191;p37" descr=""/>
          <p:cNvPicPr/>
          <p:nvPr/>
        </p:nvPicPr>
        <p:blipFill>
          <a:blip r:embed="rId3"/>
          <a:stretch/>
        </p:blipFill>
        <p:spPr>
          <a:xfrm>
            <a:off x="7523280" y="1544760"/>
            <a:ext cx="520560" cy="52056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5468040" y="2137680"/>
            <a:ext cx="401616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Meet legal obligations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Legal threshold is met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Provable for later audits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386280" y="2178360"/>
            <a:ext cx="3222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Wants to prove they are allowed to make the purchase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5452200" y="3788640"/>
            <a:ext cx="3222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Actually does not need age information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386280" y="3405600"/>
            <a:ext cx="3222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Does not want to share </a:t>
            </a:r>
            <a:br/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sensitive information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6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br/>
            <a:r>
              <a:rPr b="0" lang="en-GB" sz="2600" spc="-1" strike="noStrike">
                <a:solidFill>
                  <a:srgbClr val="ffffff"/>
                </a:solidFill>
                <a:latin typeface="Oswald"/>
                <a:ea typeface="Oswald"/>
              </a:rPr>
              <a:t>Linked Open Terms Methodology</a:t>
            </a:r>
            <a:endParaRPr b="0" lang="en-GB" sz="26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6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6542280" y="4657680"/>
            <a:ext cx="299916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9e9e9e"/>
                </a:solidFill>
                <a:latin typeface="Arial"/>
                <a:ea typeface="Arial"/>
              </a:rPr>
              <a:t>https://lot.linkeddata.es/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10" name="Google Shape;219;p41" descr="LOT workflow."/>
          <p:cNvPicPr/>
          <p:nvPr/>
        </p:nvPicPr>
        <p:blipFill>
          <a:blip r:embed="rId1"/>
          <a:srcRect l="0" t="12488" r="0" b="36001"/>
          <a:stretch/>
        </p:blipFill>
        <p:spPr>
          <a:xfrm>
            <a:off x="1895400" y="1809720"/>
            <a:ext cx="5438160" cy="264816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189540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808000" y="1156680"/>
            <a:ext cx="314784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Usage Control</a:t>
            </a:r>
            <a:endParaRPr b="0" lang="en-GB" sz="2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800" spc="-1" strike="noStrike">
              <a:latin typeface="Arial"/>
            </a:endParaRPr>
          </a:p>
        </p:txBody>
      </p:sp>
      <p:pic>
        <p:nvPicPr>
          <p:cNvPr id="213" name="Google Shape;226;p42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Explicitness from senders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649440" y="1781640"/>
            <a:ext cx="835020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WHO can perform what ACTION on which RESOURCE under which CONDITIONS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1600" spc="-1" strike="noStrike">
              <a:latin typeface="Arial"/>
            </a:endParaRPr>
          </a:p>
        </p:txBody>
      </p:sp>
      <p:pic>
        <p:nvPicPr>
          <p:cNvPr id="216" name="Google Shape;229;p42" descr="Figure"/>
          <p:cNvPicPr/>
          <p:nvPr/>
        </p:nvPicPr>
        <p:blipFill>
          <a:blip r:embed="rId2"/>
          <a:stretch/>
        </p:blipFill>
        <p:spPr>
          <a:xfrm>
            <a:off x="2809440" y="2356920"/>
            <a:ext cx="2910600" cy="244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34;p43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Specificity from recipients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Which data and for what purpose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High signal-to-noise</a:t>
            </a:r>
            <a:endParaRPr b="0" lang="en-GB" sz="20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Data tailored for the recipient</a:t>
            </a:r>
            <a:endParaRPr b="0" lang="en-GB" sz="20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Reduces exposure for the sender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41;p44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pic>
        <p:nvPicPr>
          <p:cNvPr id="221" name="Google Shape;242;p44" descr=""/>
          <p:cNvPicPr/>
          <p:nvPr/>
        </p:nvPicPr>
        <p:blipFill>
          <a:blip r:embed="rId2"/>
          <a:stretch/>
        </p:blipFill>
        <p:spPr>
          <a:xfrm>
            <a:off x="2603520" y="1299960"/>
            <a:ext cx="1101600" cy="1101600"/>
          </a:xfrm>
          <a:prstGeom prst="rect">
            <a:avLst/>
          </a:prstGeom>
          <a:ln>
            <a:noFill/>
          </a:ln>
        </p:spPr>
      </p:pic>
      <p:grpSp>
        <p:nvGrpSpPr>
          <p:cNvPr id="222" name="Group 1"/>
          <p:cNvGrpSpPr/>
          <p:nvPr/>
        </p:nvGrpSpPr>
        <p:grpSpPr>
          <a:xfrm>
            <a:off x="4020840" y="1332360"/>
            <a:ext cx="1101600" cy="1101600"/>
            <a:chOff x="4020840" y="1332360"/>
            <a:chExt cx="1101600" cy="1101600"/>
          </a:xfrm>
        </p:grpSpPr>
        <p:pic>
          <p:nvPicPr>
            <p:cNvPr id="223" name="Google Shape;244;p44" descr=""/>
            <p:cNvPicPr/>
            <p:nvPr/>
          </p:nvPicPr>
          <p:blipFill>
            <a:blip r:embed="rId3"/>
            <a:stretch/>
          </p:blipFill>
          <p:spPr>
            <a:xfrm>
              <a:off x="4020840" y="133236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4" name="CustomShape 2"/>
            <p:cNvSpPr/>
            <p:nvPr/>
          </p:nvSpPr>
          <p:spPr>
            <a:xfrm>
              <a:off x="4334760" y="1788480"/>
              <a:ext cx="56088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DGA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25" name="Group 3"/>
          <p:cNvGrpSpPr/>
          <p:nvPr/>
        </p:nvGrpSpPr>
        <p:grpSpPr>
          <a:xfrm>
            <a:off x="5438160" y="1332360"/>
            <a:ext cx="1101600" cy="1101600"/>
            <a:chOff x="5438160" y="1332360"/>
            <a:chExt cx="1101600" cy="1101600"/>
          </a:xfrm>
        </p:grpSpPr>
        <p:pic>
          <p:nvPicPr>
            <p:cNvPr id="226" name="Google Shape;247;p44" descr=""/>
            <p:cNvPicPr/>
            <p:nvPr/>
          </p:nvPicPr>
          <p:blipFill>
            <a:blip r:embed="rId4"/>
            <a:stretch/>
          </p:blipFill>
          <p:spPr>
            <a:xfrm>
              <a:off x="5438160" y="133236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27" name="CustomShape 4"/>
            <p:cNvSpPr/>
            <p:nvPr/>
          </p:nvSpPr>
          <p:spPr>
            <a:xfrm>
              <a:off x="5752080" y="1788480"/>
              <a:ext cx="51480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DMA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28" name="Group 5"/>
          <p:cNvGrpSpPr/>
          <p:nvPr/>
        </p:nvGrpSpPr>
        <p:grpSpPr>
          <a:xfrm>
            <a:off x="3259440" y="2462400"/>
            <a:ext cx="1101600" cy="1101600"/>
            <a:chOff x="3259440" y="2462400"/>
            <a:chExt cx="1101600" cy="1101600"/>
          </a:xfrm>
        </p:grpSpPr>
        <p:pic>
          <p:nvPicPr>
            <p:cNvPr id="229" name="Google Shape;250;p44" descr=""/>
            <p:cNvPicPr/>
            <p:nvPr/>
          </p:nvPicPr>
          <p:blipFill>
            <a:blip r:embed="rId5"/>
            <a:stretch/>
          </p:blipFill>
          <p:spPr>
            <a:xfrm>
              <a:off x="3259440" y="246240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0" name="CustomShape 6"/>
            <p:cNvSpPr/>
            <p:nvPr/>
          </p:nvSpPr>
          <p:spPr>
            <a:xfrm>
              <a:off x="3573360" y="2918520"/>
              <a:ext cx="51480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DSA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31" name="Group 7"/>
          <p:cNvGrpSpPr/>
          <p:nvPr/>
        </p:nvGrpSpPr>
        <p:grpSpPr>
          <a:xfrm>
            <a:off x="4678920" y="2462400"/>
            <a:ext cx="1101600" cy="1101600"/>
            <a:chOff x="4678920" y="2462400"/>
            <a:chExt cx="1101600" cy="1101600"/>
          </a:xfrm>
        </p:grpSpPr>
        <p:pic>
          <p:nvPicPr>
            <p:cNvPr id="232" name="Google Shape;253;p44" descr=""/>
            <p:cNvPicPr/>
            <p:nvPr/>
          </p:nvPicPr>
          <p:blipFill>
            <a:blip r:embed="rId6"/>
            <a:stretch/>
          </p:blipFill>
          <p:spPr>
            <a:xfrm>
              <a:off x="4678920" y="246240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3" name="CustomShape 8"/>
            <p:cNvSpPr/>
            <p:nvPr/>
          </p:nvSpPr>
          <p:spPr>
            <a:xfrm>
              <a:off x="4992840" y="2918520"/>
              <a:ext cx="51480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Data</a:t>
              </a:r>
              <a:endParaRPr b="0" lang="en-GB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34" name="Group 9"/>
          <p:cNvGrpSpPr/>
          <p:nvPr/>
        </p:nvGrpSpPr>
        <p:grpSpPr>
          <a:xfrm>
            <a:off x="4020840" y="3533400"/>
            <a:ext cx="1101600" cy="1101600"/>
            <a:chOff x="4020840" y="3533400"/>
            <a:chExt cx="1101600" cy="1101600"/>
          </a:xfrm>
        </p:grpSpPr>
        <p:pic>
          <p:nvPicPr>
            <p:cNvPr id="235" name="Google Shape;256;p44" descr=""/>
            <p:cNvPicPr/>
            <p:nvPr/>
          </p:nvPicPr>
          <p:blipFill>
            <a:blip r:embed="rId7"/>
            <a:stretch/>
          </p:blipFill>
          <p:spPr>
            <a:xfrm>
              <a:off x="4020840" y="353340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CustomShape 10"/>
            <p:cNvSpPr/>
            <p:nvPr/>
          </p:nvSpPr>
          <p:spPr>
            <a:xfrm>
              <a:off x="4334760" y="3989520"/>
              <a:ext cx="51480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AI</a:t>
              </a:r>
              <a:endParaRPr b="0" lang="en-GB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Act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37" name="Group 11"/>
          <p:cNvGrpSpPr/>
          <p:nvPr/>
        </p:nvGrpSpPr>
        <p:grpSpPr>
          <a:xfrm>
            <a:off x="5438160" y="3533400"/>
            <a:ext cx="1101600" cy="1101600"/>
            <a:chOff x="5438160" y="3533400"/>
            <a:chExt cx="1101600" cy="1101600"/>
          </a:xfrm>
        </p:grpSpPr>
        <p:pic>
          <p:nvPicPr>
            <p:cNvPr id="238" name="Google Shape;259;p44" descr=""/>
            <p:cNvPicPr/>
            <p:nvPr/>
          </p:nvPicPr>
          <p:blipFill>
            <a:blip r:embed="rId8"/>
            <a:stretch/>
          </p:blipFill>
          <p:spPr>
            <a:xfrm>
              <a:off x="5438160" y="353340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9" name="CustomShape 12"/>
            <p:cNvSpPr/>
            <p:nvPr/>
          </p:nvSpPr>
          <p:spPr>
            <a:xfrm>
              <a:off x="5705280" y="3989520"/>
              <a:ext cx="58608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EHDS</a:t>
              </a:r>
              <a:endParaRPr b="0" lang="en-GB" sz="1100" spc="-1" strike="noStrike">
                <a:latin typeface="Arial"/>
              </a:endParaRPr>
            </a:p>
          </p:txBody>
        </p:sp>
      </p:grpSp>
      <p:grpSp>
        <p:nvGrpSpPr>
          <p:cNvPr id="240" name="Group 13"/>
          <p:cNvGrpSpPr/>
          <p:nvPr/>
        </p:nvGrpSpPr>
        <p:grpSpPr>
          <a:xfrm>
            <a:off x="2603520" y="3533400"/>
            <a:ext cx="1101600" cy="1101600"/>
            <a:chOff x="2603520" y="3533400"/>
            <a:chExt cx="1101600" cy="1101600"/>
          </a:xfrm>
        </p:grpSpPr>
        <p:pic>
          <p:nvPicPr>
            <p:cNvPr id="241" name="Google Shape;262;p44" descr=""/>
            <p:cNvPicPr/>
            <p:nvPr/>
          </p:nvPicPr>
          <p:blipFill>
            <a:blip r:embed="rId9"/>
            <a:stretch/>
          </p:blipFill>
          <p:spPr>
            <a:xfrm>
              <a:off x="2603520" y="3533400"/>
              <a:ext cx="1101600" cy="1101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2" name="CustomShape 14"/>
            <p:cNvSpPr/>
            <p:nvPr/>
          </p:nvSpPr>
          <p:spPr>
            <a:xfrm>
              <a:off x="2870280" y="3989520"/>
              <a:ext cx="586080" cy="213120"/>
            </a:xfrm>
            <a:prstGeom prst="rect">
              <a:avLst/>
            </a:prstGeom>
            <a:solidFill>
              <a:srgbClr val="2c327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1" lang="en-GB" sz="1100" spc="-1" strike="noStrike">
                  <a:solidFill>
                    <a:srgbClr val="ffffff"/>
                  </a:solidFill>
                  <a:latin typeface="Arial"/>
                  <a:ea typeface="Arial"/>
                </a:rPr>
                <a:t>EUDI</a:t>
              </a:r>
              <a:endParaRPr b="0" lang="en-GB" sz="1100" spc="-1" strike="noStrike">
                <a:latin typeface="Arial"/>
              </a:endParaRPr>
            </a:p>
          </p:txBody>
        </p:sp>
      </p:grpSp>
      <p:sp>
        <p:nvSpPr>
          <p:cNvPr id="243" name="CustomShape 15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Legal Compliance</a:t>
            </a:r>
            <a:endParaRPr b="0" lang="en-GB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11760" y="9021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PhD student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69;p45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Accountability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Data verification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Demonstrate compliance with policies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Demonstrate compliance with legal requirements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9" dur="indefinite" restart="never" nodeType="tmRoot">
          <p:childTnLst>
            <p:seq>
              <p:cTn id="210" dur="indefinite" nodeType="mainSeq">
                <p:childTnLst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76;p46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Uniqueness of each exchange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Because of all of the above 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The data should only make sense for the context between </a:t>
            </a:r>
            <a:r>
              <a:rPr b="1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sender and recipient</a:t>
            </a:r>
            <a:endParaRPr b="0" lang="en-GB" sz="20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Non-transferable to other parties</a:t>
            </a:r>
            <a:endParaRPr b="0" lang="en-GB" sz="2000" spc="-1" strike="noStrike">
              <a:latin typeface="Arial"/>
            </a:endParaRPr>
          </a:p>
          <a:p>
            <a:pPr marL="457200" indent="-3549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Highly granular single purpose data point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747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83;p47" descr=""/>
          <p:cNvPicPr/>
          <p:nvPr/>
        </p:nvPicPr>
        <p:blipFill>
          <a:blip r:embed="rId1"/>
          <a:stretch/>
        </p:blipFill>
        <p:spPr>
          <a:xfrm>
            <a:off x="8984880" y="152280"/>
            <a:ext cx="6120" cy="6588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Requirements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Explicitness from senders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Specificity from recipients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Legal Compliance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Accountability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6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br/>
            <a:r>
              <a:rPr b="0" lang="en-GB" sz="2600" spc="-1" strike="noStrike">
                <a:solidFill>
                  <a:srgbClr val="ffffff"/>
                </a:solidFill>
                <a:latin typeface="Oswald"/>
                <a:ea typeface="Oswald"/>
              </a:rPr>
              <a:t>Linked Open Terms Methodology</a:t>
            </a:r>
            <a:endParaRPr b="0" lang="en-GB" sz="26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6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6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6542280" y="4657680"/>
            <a:ext cx="299916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9e9e9e"/>
                </a:solidFill>
                <a:latin typeface="Arial"/>
                <a:ea typeface="Arial"/>
              </a:rPr>
              <a:t>https://lot.linkeddata.es/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255" name="Google Shape;292;p48" descr="LOT workflow."/>
          <p:cNvPicPr/>
          <p:nvPr/>
        </p:nvPicPr>
        <p:blipFill>
          <a:blip r:embed="rId1"/>
          <a:srcRect l="0" t="12488" r="0" b="36001"/>
          <a:stretch/>
        </p:blipFill>
        <p:spPr>
          <a:xfrm>
            <a:off x="1895400" y="1809720"/>
            <a:ext cx="5438160" cy="264816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189540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326592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99;p49" descr=""/>
          <p:cNvPicPr/>
          <p:nvPr/>
        </p:nvPicPr>
        <p:blipFill>
          <a:blip r:embed="rId1"/>
          <a:stretch/>
        </p:blipFill>
        <p:spPr>
          <a:xfrm>
            <a:off x="958320" y="450000"/>
            <a:ext cx="919800" cy="91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8096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Google Shape;305;p50" descr=""/>
          <p:cNvPicPr/>
          <p:nvPr/>
        </p:nvPicPr>
        <p:blipFill>
          <a:blip r:embed="rId1"/>
          <a:stretch/>
        </p:blipFill>
        <p:spPr>
          <a:xfrm>
            <a:off x="9583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261" name="Google Shape;306;p50" descr=""/>
          <p:cNvPicPr/>
          <p:nvPr/>
        </p:nvPicPr>
        <p:blipFill>
          <a:blip r:embed="rId2"/>
          <a:stretch/>
        </p:blipFill>
        <p:spPr>
          <a:xfrm>
            <a:off x="20674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262" name="CustomShape 2"/>
          <p:cNvSpPr/>
          <p:nvPr/>
        </p:nvSpPr>
        <p:spPr>
          <a:xfrm>
            <a:off x="1028880" y="226692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8096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Google Shape;313;p51" descr=""/>
          <p:cNvPicPr/>
          <p:nvPr/>
        </p:nvPicPr>
        <p:blipFill>
          <a:blip r:embed="rId1"/>
          <a:stretch/>
        </p:blipFill>
        <p:spPr>
          <a:xfrm>
            <a:off x="9583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265" name="Google Shape;314;p51" descr=""/>
          <p:cNvPicPr/>
          <p:nvPr/>
        </p:nvPicPr>
        <p:blipFill>
          <a:blip r:embed="rId2"/>
          <a:stretch/>
        </p:blipFill>
        <p:spPr>
          <a:xfrm>
            <a:off x="20674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>
            <a:off x="1028880" y="226692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67" name="Group 3"/>
          <p:cNvGrpSpPr/>
          <p:nvPr/>
        </p:nvGrpSpPr>
        <p:grpSpPr>
          <a:xfrm>
            <a:off x="1126080" y="2877480"/>
            <a:ext cx="1613160" cy="1539720"/>
            <a:chOff x="1126080" y="2877480"/>
            <a:chExt cx="1613160" cy="1539720"/>
          </a:xfrm>
        </p:grpSpPr>
        <p:pic>
          <p:nvPicPr>
            <p:cNvPr id="268" name="Google Shape;317;p51" descr=""/>
            <p:cNvPicPr/>
            <p:nvPr/>
          </p:nvPicPr>
          <p:blipFill>
            <a:blip r:embed="rId3"/>
            <a:stretch/>
          </p:blipFill>
          <p:spPr>
            <a:xfrm>
              <a:off x="1208520" y="2944080"/>
              <a:ext cx="1438200" cy="14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9" name="Google Shape;318;p51" descr=""/>
            <p:cNvPicPr/>
            <p:nvPr/>
          </p:nvPicPr>
          <p:blipFill>
            <a:blip r:embed="rId4"/>
            <a:stretch/>
          </p:blipFill>
          <p:spPr>
            <a:xfrm>
              <a:off x="1126080" y="3035880"/>
              <a:ext cx="538200" cy="5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0" name="Google Shape;319;p51" descr=""/>
            <p:cNvPicPr/>
            <p:nvPr/>
          </p:nvPicPr>
          <p:blipFill>
            <a:blip r:embed="rId5"/>
            <a:stretch/>
          </p:blipFill>
          <p:spPr>
            <a:xfrm>
              <a:off x="2199960" y="369936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1" name="Google Shape;320;p51" descr=""/>
            <p:cNvPicPr/>
            <p:nvPr/>
          </p:nvPicPr>
          <p:blipFill>
            <a:blip r:embed="rId6"/>
            <a:stretch/>
          </p:blipFill>
          <p:spPr>
            <a:xfrm>
              <a:off x="2067480" y="287748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" name="Google Shape;321;p51" descr=""/>
            <p:cNvPicPr/>
            <p:nvPr/>
          </p:nvPicPr>
          <p:blipFill>
            <a:blip r:embed="rId7"/>
            <a:stretch/>
          </p:blipFill>
          <p:spPr>
            <a:xfrm>
              <a:off x="1276920" y="3877920"/>
              <a:ext cx="539280" cy="539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3" name="CustomShape 4"/>
          <p:cNvSpPr/>
          <p:nvPr/>
        </p:nvSpPr>
        <p:spPr>
          <a:xfrm>
            <a:off x="1077480" y="449064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Data Provenance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8096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Google Shape;328;p52" descr=""/>
          <p:cNvPicPr/>
          <p:nvPr/>
        </p:nvPicPr>
        <p:blipFill>
          <a:blip r:embed="rId1"/>
          <a:stretch/>
        </p:blipFill>
        <p:spPr>
          <a:xfrm>
            <a:off x="9583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276" name="Google Shape;329;p52" descr=""/>
          <p:cNvPicPr/>
          <p:nvPr/>
        </p:nvPicPr>
        <p:blipFill>
          <a:blip r:embed="rId2"/>
          <a:stretch/>
        </p:blipFill>
        <p:spPr>
          <a:xfrm>
            <a:off x="20674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028880" y="226692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78" name="Google Shape;331;p52" descr=""/>
          <p:cNvPicPr/>
          <p:nvPr/>
        </p:nvPicPr>
        <p:blipFill>
          <a:blip r:embed="rId3"/>
          <a:stretch/>
        </p:blipFill>
        <p:spPr>
          <a:xfrm>
            <a:off x="5766480" y="266760"/>
            <a:ext cx="1914480" cy="191448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5666400" y="2266920"/>
            <a:ext cx="215748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Policy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80" name="Group 4"/>
          <p:cNvGrpSpPr/>
          <p:nvPr/>
        </p:nvGrpSpPr>
        <p:grpSpPr>
          <a:xfrm>
            <a:off x="1126080" y="2877480"/>
            <a:ext cx="1613160" cy="1539720"/>
            <a:chOff x="1126080" y="2877480"/>
            <a:chExt cx="1613160" cy="1539720"/>
          </a:xfrm>
        </p:grpSpPr>
        <p:pic>
          <p:nvPicPr>
            <p:cNvPr id="281" name="Google Shape;334;p52" descr=""/>
            <p:cNvPicPr/>
            <p:nvPr/>
          </p:nvPicPr>
          <p:blipFill>
            <a:blip r:embed="rId4"/>
            <a:stretch/>
          </p:blipFill>
          <p:spPr>
            <a:xfrm>
              <a:off x="1208520" y="2944080"/>
              <a:ext cx="1438200" cy="14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2" name="Google Shape;335;p52" descr=""/>
            <p:cNvPicPr/>
            <p:nvPr/>
          </p:nvPicPr>
          <p:blipFill>
            <a:blip r:embed="rId5"/>
            <a:stretch/>
          </p:blipFill>
          <p:spPr>
            <a:xfrm>
              <a:off x="1126080" y="3035880"/>
              <a:ext cx="538200" cy="5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3" name="Google Shape;336;p52" descr=""/>
            <p:cNvPicPr/>
            <p:nvPr/>
          </p:nvPicPr>
          <p:blipFill>
            <a:blip r:embed="rId6"/>
            <a:stretch/>
          </p:blipFill>
          <p:spPr>
            <a:xfrm>
              <a:off x="2199960" y="369936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4" name="Google Shape;337;p52" descr=""/>
            <p:cNvPicPr/>
            <p:nvPr/>
          </p:nvPicPr>
          <p:blipFill>
            <a:blip r:embed="rId7"/>
            <a:stretch/>
          </p:blipFill>
          <p:spPr>
            <a:xfrm>
              <a:off x="2067480" y="287748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85" name="Google Shape;338;p52" descr=""/>
            <p:cNvPicPr/>
            <p:nvPr/>
          </p:nvPicPr>
          <p:blipFill>
            <a:blip r:embed="rId8"/>
            <a:stretch/>
          </p:blipFill>
          <p:spPr>
            <a:xfrm>
              <a:off x="1276920" y="3877920"/>
              <a:ext cx="539280" cy="539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6" name="CustomShape 5"/>
          <p:cNvSpPr/>
          <p:nvPr/>
        </p:nvSpPr>
        <p:spPr>
          <a:xfrm>
            <a:off x="1077480" y="449064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Data Provenance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8096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Google Shape;345;p53" descr=""/>
          <p:cNvPicPr/>
          <p:nvPr/>
        </p:nvPicPr>
        <p:blipFill>
          <a:blip r:embed="rId1"/>
          <a:stretch/>
        </p:blipFill>
        <p:spPr>
          <a:xfrm>
            <a:off x="9583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289" name="Google Shape;346;p53" descr=""/>
          <p:cNvPicPr/>
          <p:nvPr/>
        </p:nvPicPr>
        <p:blipFill>
          <a:blip r:embed="rId2"/>
          <a:stretch/>
        </p:blipFill>
        <p:spPr>
          <a:xfrm>
            <a:off x="20674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290" name="CustomShape 2"/>
          <p:cNvSpPr/>
          <p:nvPr/>
        </p:nvSpPr>
        <p:spPr>
          <a:xfrm>
            <a:off x="1028880" y="226692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291" name="Google Shape;348;p53" descr=""/>
          <p:cNvPicPr/>
          <p:nvPr/>
        </p:nvPicPr>
        <p:blipFill>
          <a:blip r:embed="rId3"/>
          <a:stretch/>
        </p:blipFill>
        <p:spPr>
          <a:xfrm>
            <a:off x="5766480" y="266760"/>
            <a:ext cx="1914480" cy="1914480"/>
          </a:xfrm>
          <a:prstGeom prst="rect">
            <a:avLst/>
          </a:prstGeom>
          <a:ln>
            <a:noFill/>
          </a:ln>
        </p:spPr>
      </p:pic>
      <p:sp>
        <p:nvSpPr>
          <p:cNvPr id="292" name="CustomShape 3"/>
          <p:cNvSpPr/>
          <p:nvPr/>
        </p:nvSpPr>
        <p:spPr>
          <a:xfrm>
            <a:off x="5666400" y="2266920"/>
            <a:ext cx="215748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Policy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293" name="Group 4"/>
          <p:cNvGrpSpPr/>
          <p:nvPr/>
        </p:nvGrpSpPr>
        <p:grpSpPr>
          <a:xfrm>
            <a:off x="1126080" y="2877480"/>
            <a:ext cx="1613160" cy="1539720"/>
            <a:chOff x="1126080" y="2877480"/>
            <a:chExt cx="1613160" cy="1539720"/>
          </a:xfrm>
        </p:grpSpPr>
        <p:pic>
          <p:nvPicPr>
            <p:cNvPr id="294" name="Google Shape;351;p53" descr=""/>
            <p:cNvPicPr/>
            <p:nvPr/>
          </p:nvPicPr>
          <p:blipFill>
            <a:blip r:embed="rId4"/>
            <a:stretch/>
          </p:blipFill>
          <p:spPr>
            <a:xfrm>
              <a:off x="1208520" y="2944080"/>
              <a:ext cx="1438200" cy="14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5" name="Google Shape;352;p53" descr=""/>
            <p:cNvPicPr/>
            <p:nvPr/>
          </p:nvPicPr>
          <p:blipFill>
            <a:blip r:embed="rId5"/>
            <a:stretch/>
          </p:blipFill>
          <p:spPr>
            <a:xfrm>
              <a:off x="1126080" y="3035880"/>
              <a:ext cx="538200" cy="5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6" name="Google Shape;353;p53" descr=""/>
            <p:cNvPicPr/>
            <p:nvPr/>
          </p:nvPicPr>
          <p:blipFill>
            <a:blip r:embed="rId6"/>
            <a:stretch/>
          </p:blipFill>
          <p:spPr>
            <a:xfrm>
              <a:off x="2199960" y="369936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7" name="Google Shape;354;p53" descr=""/>
            <p:cNvPicPr/>
            <p:nvPr/>
          </p:nvPicPr>
          <p:blipFill>
            <a:blip r:embed="rId7"/>
            <a:stretch/>
          </p:blipFill>
          <p:spPr>
            <a:xfrm>
              <a:off x="2067480" y="287748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8" name="Google Shape;355;p53" descr=""/>
            <p:cNvPicPr/>
            <p:nvPr/>
          </p:nvPicPr>
          <p:blipFill>
            <a:blip r:embed="rId8"/>
            <a:stretch/>
          </p:blipFill>
          <p:spPr>
            <a:xfrm>
              <a:off x="1276920" y="3877920"/>
              <a:ext cx="539280" cy="539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9" name="CustomShape 5"/>
          <p:cNvSpPr/>
          <p:nvPr/>
        </p:nvSpPr>
        <p:spPr>
          <a:xfrm>
            <a:off x="1077480" y="449064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Data Provenance</a:t>
            </a:r>
            <a:endParaRPr b="0" lang="en-GB" sz="1800" spc="-1" strike="noStrike">
              <a:latin typeface="Arial"/>
            </a:endParaRPr>
          </a:p>
        </p:txBody>
      </p:sp>
      <p:grpSp>
        <p:nvGrpSpPr>
          <p:cNvPr id="300" name="Group 6"/>
          <p:cNvGrpSpPr/>
          <p:nvPr/>
        </p:nvGrpSpPr>
        <p:grpSpPr>
          <a:xfrm>
            <a:off x="5938560" y="2877480"/>
            <a:ext cx="1613160" cy="1539720"/>
            <a:chOff x="5938560" y="2877480"/>
            <a:chExt cx="1613160" cy="1539720"/>
          </a:xfrm>
        </p:grpSpPr>
        <p:pic>
          <p:nvPicPr>
            <p:cNvPr id="301" name="Google Shape;358;p53" descr=""/>
            <p:cNvPicPr/>
            <p:nvPr/>
          </p:nvPicPr>
          <p:blipFill>
            <a:blip r:embed="rId9"/>
            <a:stretch/>
          </p:blipFill>
          <p:spPr>
            <a:xfrm>
              <a:off x="6021000" y="2944080"/>
              <a:ext cx="1438200" cy="14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2" name="Google Shape;359;p53" descr=""/>
            <p:cNvPicPr/>
            <p:nvPr/>
          </p:nvPicPr>
          <p:blipFill>
            <a:blip r:embed="rId10"/>
            <a:stretch/>
          </p:blipFill>
          <p:spPr>
            <a:xfrm>
              <a:off x="5938560" y="3035880"/>
              <a:ext cx="538200" cy="538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3" name="Google Shape;360;p53" descr=""/>
            <p:cNvPicPr/>
            <p:nvPr/>
          </p:nvPicPr>
          <p:blipFill>
            <a:blip r:embed="rId11"/>
            <a:stretch/>
          </p:blipFill>
          <p:spPr>
            <a:xfrm>
              <a:off x="7012440" y="369936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4" name="Google Shape;361;p53" descr=""/>
            <p:cNvPicPr/>
            <p:nvPr/>
          </p:nvPicPr>
          <p:blipFill>
            <a:blip r:embed="rId12"/>
            <a:stretch/>
          </p:blipFill>
          <p:spPr>
            <a:xfrm>
              <a:off x="6879960" y="2877480"/>
              <a:ext cx="539280" cy="539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5" name="Google Shape;362;p53" descr=""/>
            <p:cNvPicPr/>
            <p:nvPr/>
          </p:nvPicPr>
          <p:blipFill>
            <a:blip r:embed="rId13"/>
            <a:stretch/>
          </p:blipFill>
          <p:spPr>
            <a:xfrm>
              <a:off x="6089400" y="3877920"/>
              <a:ext cx="539280" cy="5392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6" name="CustomShape 7"/>
          <p:cNvSpPr/>
          <p:nvPr/>
        </p:nvSpPr>
        <p:spPr>
          <a:xfrm>
            <a:off x="5889960" y="449064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Policy Provenance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07" name="CustomShape 8"/>
          <p:cNvSpPr/>
          <p:nvPr/>
        </p:nvSpPr>
        <p:spPr>
          <a:xfrm rot="16200000">
            <a:off x="6595200" y="2305800"/>
            <a:ext cx="481356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Icons from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4"/>
              </a:rPr>
              <a:t>Uniconlabs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5"/>
              </a:rPr>
              <a:t>adrianadam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6"/>
              </a:rPr>
              <a:t>Parzival’ 1997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7"/>
              </a:rPr>
              <a:t>Good Ware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8"/>
              </a:rPr>
              <a:t>Flaticon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9"/>
              </a:rPr>
              <a:t>nangicon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and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20"/>
              </a:rPr>
              <a:t>Freepik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1"/>
          <p:cNvGrpSpPr/>
          <p:nvPr/>
        </p:nvGrpSpPr>
        <p:grpSpPr>
          <a:xfrm>
            <a:off x="2214000" y="192960"/>
            <a:ext cx="1343880" cy="1245240"/>
            <a:chOff x="2214000" y="192960"/>
            <a:chExt cx="1343880" cy="1245240"/>
          </a:xfrm>
        </p:grpSpPr>
        <p:sp>
          <p:nvSpPr>
            <p:cNvPr id="309" name="CustomShape 2"/>
            <p:cNvSpPr/>
            <p:nvPr/>
          </p:nvSpPr>
          <p:spPr>
            <a:xfrm>
              <a:off x="2214000" y="192960"/>
              <a:ext cx="1296360" cy="1097640"/>
            </a:xfrm>
            <a:prstGeom prst="roundRect">
              <a:avLst>
                <a:gd name="adj" fmla="val 16667"/>
              </a:avLst>
            </a:prstGeom>
            <a:solidFill>
              <a:srgbClr val="f3f3f3"/>
            </a:solidFill>
            <a:ln w="381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10" name="Google Shape;371;p54" descr=""/>
            <p:cNvPicPr/>
            <p:nvPr/>
          </p:nvPicPr>
          <p:blipFill>
            <a:blip r:embed="rId1"/>
            <a:stretch/>
          </p:blipFill>
          <p:spPr>
            <a:xfrm>
              <a:off x="2307600" y="316440"/>
              <a:ext cx="578160" cy="595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1" name="Google Shape;372;p54" descr=""/>
            <p:cNvPicPr/>
            <p:nvPr/>
          </p:nvPicPr>
          <p:blipFill>
            <a:blip r:embed="rId2"/>
            <a:stretch/>
          </p:blipFill>
          <p:spPr>
            <a:xfrm>
              <a:off x="3004920" y="868320"/>
              <a:ext cx="552960" cy="569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2" name="Google Shape;373;p54" descr=""/>
          <p:cNvPicPr/>
          <p:nvPr/>
        </p:nvPicPr>
        <p:blipFill>
          <a:blip r:embed="rId3"/>
          <a:stretch/>
        </p:blipFill>
        <p:spPr>
          <a:xfrm>
            <a:off x="5541120" y="192960"/>
            <a:ext cx="1133280" cy="1133280"/>
          </a:xfrm>
          <a:prstGeom prst="rect">
            <a:avLst/>
          </a:prstGeom>
          <a:ln>
            <a:noFill/>
          </a:ln>
        </p:spPr>
      </p:pic>
      <p:grpSp>
        <p:nvGrpSpPr>
          <p:cNvPr id="313" name="Group 3"/>
          <p:cNvGrpSpPr/>
          <p:nvPr/>
        </p:nvGrpSpPr>
        <p:grpSpPr>
          <a:xfrm>
            <a:off x="7115400" y="1770840"/>
            <a:ext cx="1132920" cy="1096200"/>
            <a:chOff x="7115400" y="1770840"/>
            <a:chExt cx="1132920" cy="1096200"/>
          </a:xfrm>
        </p:grpSpPr>
        <p:pic>
          <p:nvPicPr>
            <p:cNvPr id="314" name="Google Shape;375;p54" descr=""/>
            <p:cNvPicPr/>
            <p:nvPr/>
          </p:nvPicPr>
          <p:blipFill>
            <a:blip r:embed="rId4"/>
            <a:stretch/>
          </p:blipFill>
          <p:spPr>
            <a:xfrm>
              <a:off x="7173000" y="1818360"/>
              <a:ext cx="1010160" cy="1023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5" name="Google Shape;376;p54" descr=""/>
            <p:cNvPicPr/>
            <p:nvPr/>
          </p:nvPicPr>
          <p:blipFill>
            <a:blip r:embed="rId5"/>
            <a:stretch/>
          </p:blipFill>
          <p:spPr>
            <a:xfrm>
              <a:off x="7115400" y="1883520"/>
              <a:ext cx="378000" cy="38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6" name="Google Shape;377;p54" descr=""/>
            <p:cNvPicPr/>
            <p:nvPr/>
          </p:nvPicPr>
          <p:blipFill>
            <a:blip r:embed="rId6"/>
            <a:stretch/>
          </p:blipFill>
          <p:spPr>
            <a:xfrm>
              <a:off x="7869600" y="2356200"/>
              <a:ext cx="378720" cy="383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7" name="Google Shape;378;p54" descr=""/>
            <p:cNvPicPr/>
            <p:nvPr/>
          </p:nvPicPr>
          <p:blipFill>
            <a:blip r:embed="rId7"/>
            <a:stretch/>
          </p:blipFill>
          <p:spPr>
            <a:xfrm>
              <a:off x="7776720" y="1770840"/>
              <a:ext cx="378720" cy="383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8" name="Google Shape;379;p54" descr=""/>
            <p:cNvPicPr/>
            <p:nvPr/>
          </p:nvPicPr>
          <p:blipFill>
            <a:blip r:embed="rId8"/>
            <a:stretch/>
          </p:blipFill>
          <p:spPr>
            <a:xfrm>
              <a:off x="7221240" y="2483280"/>
              <a:ext cx="378720" cy="3837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19" name="Google Shape;380;p54" descr=""/>
          <p:cNvPicPr/>
          <p:nvPr/>
        </p:nvPicPr>
        <p:blipFill>
          <a:blip r:embed="rId9"/>
          <a:stretch/>
        </p:blipFill>
        <p:spPr>
          <a:xfrm>
            <a:off x="2832840" y="1505880"/>
            <a:ext cx="3477600" cy="3477600"/>
          </a:xfrm>
          <a:prstGeom prst="rect">
            <a:avLst/>
          </a:prstGeom>
          <a:ln>
            <a:noFill/>
          </a:ln>
        </p:spPr>
      </p:pic>
      <p:grpSp>
        <p:nvGrpSpPr>
          <p:cNvPr id="320" name="Group 4"/>
          <p:cNvGrpSpPr/>
          <p:nvPr/>
        </p:nvGrpSpPr>
        <p:grpSpPr>
          <a:xfrm>
            <a:off x="995400" y="1770840"/>
            <a:ext cx="1133280" cy="1096200"/>
            <a:chOff x="995400" y="1770840"/>
            <a:chExt cx="1133280" cy="1096200"/>
          </a:xfrm>
        </p:grpSpPr>
        <p:pic>
          <p:nvPicPr>
            <p:cNvPr id="321" name="Google Shape;382;p54" descr=""/>
            <p:cNvPicPr/>
            <p:nvPr/>
          </p:nvPicPr>
          <p:blipFill>
            <a:blip r:embed="rId10"/>
            <a:stretch/>
          </p:blipFill>
          <p:spPr>
            <a:xfrm>
              <a:off x="1053360" y="1818360"/>
              <a:ext cx="1010160" cy="1023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2" name="Google Shape;383;p54" descr=""/>
            <p:cNvPicPr/>
            <p:nvPr/>
          </p:nvPicPr>
          <p:blipFill>
            <a:blip r:embed="rId11"/>
            <a:stretch/>
          </p:blipFill>
          <p:spPr>
            <a:xfrm>
              <a:off x="995400" y="1883520"/>
              <a:ext cx="378000" cy="383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3" name="Google Shape;384;p54" descr=""/>
            <p:cNvPicPr/>
            <p:nvPr/>
          </p:nvPicPr>
          <p:blipFill>
            <a:blip r:embed="rId12"/>
            <a:stretch/>
          </p:blipFill>
          <p:spPr>
            <a:xfrm>
              <a:off x="1749960" y="2356200"/>
              <a:ext cx="378720" cy="383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4" name="Google Shape;385;p54" descr=""/>
            <p:cNvPicPr/>
            <p:nvPr/>
          </p:nvPicPr>
          <p:blipFill>
            <a:blip r:embed="rId13"/>
            <a:stretch/>
          </p:blipFill>
          <p:spPr>
            <a:xfrm>
              <a:off x="1656720" y="1770840"/>
              <a:ext cx="378720" cy="383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5" name="Google Shape;386;p54" descr=""/>
            <p:cNvPicPr/>
            <p:nvPr/>
          </p:nvPicPr>
          <p:blipFill>
            <a:blip r:embed="rId14"/>
            <a:stretch/>
          </p:blipFill>
          <p:spPr>
            <a:xfrm>
              <a:off x="1101240" y="2483280"/>
              <a:ext cx="378720" cy="3837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26" name="CustomShape 5"/>
          <p:cNvSpPr/>
          <p:nvPr/>
        </p:nvSpPr>
        <p:spPr>
          <a:xfrm rot="5400000">
            <a:off x="2720520" y="1554120"/>
            <a:ext cx="2603160" cy="843840"/>
          </a:xfrm>
          <a:prstGeom prst="bentArrow">
            <a:avLst>
              <a:gd name="adj1" fmla="val 11572"/>
              <a:gd name="adj2" fmla="val 14877"/>
              <a:gd name="adj3" fmla="val 24808"/>
              <a:gd name="adj4" fmla="val 43750"/>
            </a:avLst>
          </a:prstGeom>
          <a:solidFill>
            <a:schemeClr val="dk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6"/>
          <p:cNvSpPr/>
          <p:nvPr/>
        </p:nvSpPr>
        <p:spPr>
          <a:xfrm flipH="1" rot="16200000">
            <a:off x="3862800" y="1554120"/>
            <a:ext cx="2603160" cy="843840"/>
          </a:xfrm>
          <a:prstGeom prst="bentArrow">
            <a:avLst>
              <a:gd name="adj1" fmla="val 11572"/>
              <a:gd name="adj2" fmla="val 14877"/>
              <a:gd name="adj3" fmla="val 24808"/>
              <a:gd name="adj4" fmla="val 43750"/>
            </a:avLst>
          </a:prstGeom>
          <a:solidFill>
            <a:schemeClr val="dk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7"/>
          <p:cNvSpPr/>
          <p:nvPr/>
        </p:nvSpPr>
        <p:spPr>
          <a:xfrm rot="5400000">
            <a:off x="2511720" y="1799280"/>
            <a:ext cx="1096560" cy="1860120"/>
          </a:xfrm>
          <a:prstGeom prst="bentArrow">
            <a:avLst>
              <a:gd name="adj1" fmla="val 10270"/>
              <a:gd name="adj2" fmla="val 11452"/>
              <a:gd name="adj3" fmla="val 20365"/>
              <a:gd name="adj4" fmla="val 43750"/>
            </a:avLst>
          </a:prstGeom>
          <a:solidFill>
            <a:schemeClr val="dk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8"/>
          <p:cNvSpPr/>
          <p:nvPr/>
        </p:nvSpPr>
        <p:spPr>
          <a:xfrm flipH="1" rot="16200000">
            <a:off x="5559480" y="1799280"/>
            <a:ext cx="1096560" cy="1860120"/>
          </a:xfrm>
          <a:prstGeom prst="bentArrow">
            <a:avLst>
              <a:gd name="adj1" fmla="val 10270"/>
              <a:gd name="adj2" fmla="val 11452"/>
              <a:gd name="adj3" fmla="val 20365"/>
              <a:gd name="adj4" fmla="val 43750"/>
            </a:avLst>
          </a:prstGeom>
          <a:solidFill>
            <a:schemeClr val="dk1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0" name="Google Shape;391;p54" descr=""/>
          <p:cNvPicPr/>
          <p:nvPr/>
        </p:nvPicPr>
        <p:blipFill>
          <a:blip r:embed="rId15"/>
          <a:stretch/>
        </p:blipFill>
        <p:spPr>
          <a:xfrm>
            <a:off x="4212720" y="4032360"/>
            <a:ext cx="717840" cy="717840"/>
          </a:xfrm>
          <a:prstGeom prst="rect">
            <a:avLst/>
          </a:prstGeom>
          <a:ln>
            <a:noFill/>
          </a:ln>
        </p:spPr>
      </p:pic>
      <p:sp>
        <p:nvSpPr>
          <p:cNvPr id="331" name="CustomShape 9"/>
          <p:cNvSpPr/>
          <p:nvPr/>
        </p:nvSpPr>
        <p:spPr>
          <a:xfrm rot="16200000">
            <a:off x="6595200" y="2305800"/>
            <a:ext cx="481356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Icons from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6"/>
              </a:rPr>
              <a:t>Uniconlabs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7"/>
              </a:rPr>
              <a:t>adrianadam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8"/>
              </a:rPr>
              <a:t>Parzival’ 1997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19"/>
              </a:rPr>
              <a:t>Good Ware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20"/>
              </a:rPr>
              <a:t>Flaticon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21"/>
              </a:rPr>
              <a:t>nangicon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, and </a:t>
            </a:r>
            <a:r>
              <a:rPr b="0" lang="en-GB" sz="10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22"/>
              </a:rPr>
              <a:t>Freepik</a:t>
            </a:r>
            <a:r>
              <a:rPr b="0" lang="en-GB" sz="1000" spc="-1" strike="noStrike">
                <a:solidFill>
                  <a:srgbClr val="37474f"/>
                </a:solidFill>
                <a:latin typeface="Oswald"/>
                <a:ea typeface="Oswald"/>
              </a:rPr>
              <a:t>.</a:t>
            </a:r>
            <a:endParaRPr b="0" lang="en-GB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311760" y="9021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PhD student</a:t>
            </a:r>
            <a:br/>
            <a:br/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Postdoctoral Researcher</a:t>
            </a:r>
            <a:br/>
            <a:br/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97;p55" descr=""/>
          <p:cNvPicPr/>
          <p:nvPr/>
        </p:nvPicPr>
        <p:blipFill>
          <a:blip r:embed="rId1"/>
          <a:stretch/>
        </p:blipFill>
        <p:spPr>
          <a:xfrm>
            <a:off x="255240" y="1445400"/>
            <a:ext cx="8632440" cy="2733480"/>
          </a:xfrm>
          <a:prstGeom prst="rect">
            <a:avLst/>
          </a:prstGeom>
          <a:ln>
            <a:noFill/>
          </a:ln>
        </p:spPr>
      </p:pic>
      <p:sp>
        <p:nvSpPr>
          <p:cNvPr id="333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 Ontology</a:t>
            </a:r>
            <a:endParaRPr b="0" lang="en-GB" sz="30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30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 Ontology</a:t>
            </a:r>
            <a:endParaRPr b="0" lang="en-GB" sz="30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30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3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2610720" y="1135080"/>
            <a:ext cx="3508920" cy="67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Reuses Standards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Policies</a:t>
            </a:r>
            <a:endParaRPr b="0" lang="en-GB" sz="24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Open Digital Rights Language (ODRL)</a:t>
            </a:r>
            <a:endParaRPr b="0" lang="en-GB" sz="20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Digital Privacy Vocabulary (DPV)</a:t>
            </a:r>
            <a:endParaRPr b="0" lang="en-GB" sz="20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Verifiable Data</a:t>
            </a:r>
            <a:endParaRPr b="0" lang="en-GB" sz="24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Verifiable Credentials (VCs)</a:t>
            </a:r>
            <a:endParaRPr b="0" lang="en-GB" sz="20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Provenance</a:t>
            </a:r>
            <a:endParaRPr b="0" lang="en-GB" sz="24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DCMI Metadata Terms (DCT)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524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38" name="Google Shape;411;p57" descr=""/>
          <p:cNvPicPr/>
          <p:nvPr/>
        </p:nvPicPr>
        <p:blipFill>
          <a:blip r:embed="rId1"/>
          <a:stretch/>
        </p:blipFill>
        <p:spPr>
          <a:xfrm>
            <a:off x="5011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412;p57" descr=""/>
          <p:cNvPicPr/>
          <p:nvPr/>
        </p:nvPicPr>
        <p:blipFill>
          <a:blip r:embed="rId2"/>
          <a:stretch/>
        </p:blipFill>
        <p:spPr>
          <a:xfrm>
            <a:off x="16102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604080" y="230076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524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Google Shape;419;p58" descr=""/>
          <p:cNvPicPr/>
          <p:nvPr/>
        </p:nvPicPr>
        <p:blipFill>
          <a:blip r:embed="rId1"/>
          <a:stretch/>
        </p:blipFill>
        <p:spPr>
          <a:xfrm>
            <a:off x="5011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343" name="Google Shape;420;p58" descr=""/>
          <p:cNvPicPr/>
          <p:nvPr/>
        </p:nvPicPr>
        <p:blipFill>
          <a:blip r:embed="rId2"/>
          <a:stretch/>
        </p:blipFill>
        <p:spPr>
          <a:xfrm>
            <a:off x="16102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604080" y="230076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2926080" y="-21240"/>
            <a:ext cx="6246360" cy="516420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6" name="Google Shape;423;p58" descr=""/>
          <p:cNvPicPr/>
          <p:nvPr/>
        </p:nvPicPr>
        <p:blipFill>
          <a:blip r:embed="rId3"/>
          <a:srcRect l="0" t="13180" r="19588" b="10416"/>
          <a:stretch/>
        </p:blipFill>
        <p:spPr>
          <a:xfrm>
            <a:off x="3620160" y="142920"/>
            <a:ext cx="4795560" cy="2963160"/>
          </a:xfrm>
          <a:prstGeom prst="rect">
            <a:avLst/>
          </a:prstGeom>
          <a:ln>
            <a:noFill/>
          </a:ln>
        </p:spPr>
      </p:pic>
      <p:sp>
        <p:nvSpPr>
          <p:cNvPr id="347" name="CustomShape 4"/>
          <p:cNvSpPr/>
          <p:nvPr/>
        </p:nvSpPr>
        <p:spPr>
          <a:xfrm>
            <a:off x="187200" y="4273560"/>
            <a:ext cx="261180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4"/>
              </a:rPr>
              <a:t>https://www.w3.org/TR/vc-data-model-2.0/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52440" y="25992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49" name="Google Shape;430;p59" descr=""/>
          <p:cNvPicPr/>
          <p:nvPr/>
        </p:nvPicPr>
        <p:blipFill>
          <a:blip r:embed="rId1"/>
          <a:stretch/>
        </p:blipFill>
        <p:spPr>
          <a:xfrm>
            <a:off x="501120" y="450000"/>
            <a:ext cx="919800" cy="919800"/>
          </a:xfrm>
          <a:prstGeom prst="rect">
            <a:avLst/>
          </a:prstGeom>
          <a:ln>
            <a:noFill/>
          </a:ln>
        </p:spPr>
      </p:pic>
      <p:pic>
        <p:nvPicPr>
          <p:cNvPr id="350" name="Google Shape;431;p59" descr=""/>
          <p:cNvPicPr/>
          <p:nvPr/>
        </p:nvPicPr>
        <p:blipFill>
          <a:blip r:embed="rId2"/>
          <a:stretch/>
        </p:blipFill>
        <p:spPr>
          <a:xfrm>
            <a:off x="1610280" y="1301760"/>
            <a:ext cx="879480" cy="87948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604080" y="2300760"/>
            <a:ext cx="171036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Verifiable data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2926080" y="-21240"/>
            <a:ext cx="6246360" cy="516420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4"/>
          <p:cNvSpPr/>
          <p:nvPr/>
        </p:nvSpPr>
        <p:spPr>
          <a:xfrm>
            <a:off x="3665880" y="329688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Verifiable Credential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pic>
        <p:nvPicPr>
          <p:cNvPr id="354" name="Google Shape;435;p59" descr=""/>
          <p:cNvPicPr/>
          <p:nvPr/>
        </p:nvPicPr>
        <p:blipFill>
          <a:blip r:embed="rId3"/>
          <a:srcRect l="0" t="13180" r="19588" b="10416"/>
          <a:stretch/>
        </p:blipFill>
        <p:spPr>
          <a:xfrm>
            <a:off x="3620160" y="142920"/>
            <a:ext cx="4795560" cy="2963160"/>
          </a:xfrm>
          <a:prstGeom prst="rect">
            <a:avLst/>
          </a:prstGeom>
          <a:ln>
            <a:noFill/>
          </a:ln>
        </p:spPr>
      </p:pic>
      <p:sp>
        <p:nvSpPr>
          <p:cNvPr id="355" name="CustomShape 5"/>
          <p:cNvSpPr/>
          <p:nvPr/>
        </p:nvSpPr>
        <p:spPr>
          <a:xfrm>
            <a:off x="3812400" y="371556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f6b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Credential Metadata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56" name="CustomShape 6"/>
          <p:cNvSpPr/>
          <p:nvPr/>
        </p:nvSpPr>
        <p:spPr>
          <a:xfrm>
            <a:off x="3812400" y="412632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4055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Claim(s)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57" name="CustomShape 7"/>
          <p:cNvSpPr/>
          <p:nvPr/>
        </p:nvSpPr>
        <p:spPr>
          <a:xfrm>
            <a:off x="3812400" y="453672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Proof(s)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58" name="CustomShape 8"/>
          <p:cNvSpPr/>
          <p:nvPr/>
        </p:nvSpPr>
        <p:spPr>
          <a:xfrm>
            <a:off x="6332760" y="3296880"/>
            <a:ext cx="2061360" cy="16938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Verifiable Presentation</a:t>
            </a: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n-GB" sz="1400" spc="-1" strike="noStrike">
              <a:latin typeface="Arial"/>
            </a:endParaRPr>
          </a:p>
        </p:txBody>
      </p:sp>
      <p:sp>
        <p:nvSpPr>
          <p:cNvPr id="359" name="CustomShape 9"/>
          <p:cNvSpPr/>
          <p:nvPr/>
        </p:nvSpPr>
        <p:spPr>
          <a:xfrm>
            <a:off x="6479280" y="371556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f6b26b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Presentation Metadata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0" name="CustomShape 10"/>
          <p:cNvSpPr/>
          <p:nvPr/>
        </p:nvSpPr>
        <p:spPr>
          <a:xfrm>
            <a:off x="6479280" y="412632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4055a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37474f"/>
                </a:solidFill>
                <a:latin typeface="Oswald"/>
                <a:ea typeface="Oswald"/>
              </a:rPr>
              <a:t>Verifiable Credential(s)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1" name="CustomShape 11"/>
          <p:cNvSpPr/>
          <p:nvPr/>
        </p:nvSpPr>
        <p:spPr>
          <a:xfrm>
            <a:off x="6479280" y="4536720"/>
            <a:ext cx="1768320" cy="26316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60">
            <a:solidFill>
              <a:srgbClr val="6aa84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000000"/>
                </a:solidFill>
                <a:latin typeface="Oswald"/>
                <a:ea typeface="Oswald"/>
              </a:rPr>
              <a:t>Proof(s)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362" name="CustomShape 12"/>
          <p:cNvSpPr/>
          <p:nvPr/>
        </p:nvSpPr>
        <p:spPr>
          <a:xfrm>
            <a:off x="187200" y="4273560"/>
            <a:ext cx="2611800" cy="44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4"/>
              </a:rPr>
              <a:t>https://www.w3.org/TR/vc-data-model-2.0/</a:t>
            </a:r>
            <a:endParaRPr b="0" lang="en-GB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448;p60" descr=""/>
          <p:cNvPicPr/>
          <p:nvPr/>
        </p:nvPicPr>
        <p:blipFill>
          <a:blip r:embed="rId1"/>
          <a:stretch/>
        </p:blipFill>
        <p:spPr>
          <a:xfrm>
            <a:off x="401040" y="236160"/>
            <a:ext cx="1914480" cy="1914480"/>
          </a:xfrm>
          <a:prstGeom prst="rect">
            <a:avLst/>
          </a:prstGeom>
          <a:ln>
            <a:noFill/>
          </a:ln>
        </p:spPr>
      </p:pic>
      <p:sp>
        <p:nvSpPr>
          <p:cNvPr id="364" name="CustomShape 1"/>
          <p:cNvSpPr/>
          <p:nvPr/>
        </p:nvSpPr>
        <p:spPr>
          <a:xfrm>
            <a:off x="301320" y="2236320"/>
            <a:ext cx="21574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Instantiated policy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454;p61" descr=""/>
          <p:cNvPicPr/>
          <p:nvPr/>
        </p:nvPicPr>
        <p:blipFill>
          <a:blip r:embed="rId1"/>
          <a:stretch/>
        </p:blipFill>
        <p:spPr>
          <a:xfrm>
            <a:off x="401040" y="236160"/>
            <a:ext cx="1914480" cy="1914480"/>
          </a:xfrm>
          <a:prstGeom prst="rect">
            <a:avLst/>
          </a:prstGeom>
          <a:ln>
            <a:noFill/>
          </a:ln>
        </p:spPr>
      </p:pic>
      <p:sp>
        <p:nvSpPr>
          <p:cNvPr id="366" name="CustomShape 1"/>
          <p:cNvSpPr/>
          <p:nvPr/>
        </p:nvSpPr>
        <p:spPr>
          <a:xfrm>
            <a:off x="301320" y="2236320"/>
            <a:ext cx="21574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Instantiated policy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67" name="CustomShape 2"/>
          <p:cNvSpPr/>
          <p:nvPr/>
        </p:nvSpPr>
        <p:spPr>
          <a:xfrm>
            <a:off x="2926080" y="-21240"/>
            <a:ext cx="6246360" cy="516420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68" name="Google Shape;457;p61" descr=""/>
          <p:cNvPicPr/>
          <p:nvPr/>
        </p:nvPicPr>
        <p:blipFill>
          <a:blip r:embed="rId2"/>
          <a:stretch/>
        </p:blipFill>
        <p:spPr>
          <a:xfrm>
            <a:off x="4285080" y="1373760"/>
            <a:ext cx="4152240" cy="1885320"/>
          </a:xfrm>
          <a:prstGeom prst="rect">
            <a:avLst/>
          </a:prstGeom>
          <a:ln>
            <a:noFill/>
          </a:ln>
        </p:spPr>
      </p:pic>
      <p:pic>
        <p:nvPicPr>
          <p:cNvPr id="369" name="Google Shape;458;p61" descr=""/>
          <p:cNvPicPr/>
          <p:nvPr/>
        </p:nvPicPr>
        <p:blipFill>
          <a:blip r:embed="rId3"/>
          <a:stretch/>
        </p:blipFill>
        <p:spPr>
          <a:xfrm>
            <a:off x="5113800" y="3457440"/>
            <a:ext cx="2647080" cy="56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463;p62" descr=""/>
          <p:cNvPicPr/>
          <p:nvPr/>
        </p:nvPicPr>
        <p:blipFill>
          <a:blip r:embed="rId1"/>
          <a:stretch/>
        </p:blipFill>
        <p:spPr>
          <a:xfrm>
            <a:off x="36000" y="3076200"/>
            <a:ext cx="2889720" cy="1311840"/>
          </a:xfrm>
          <a:prstGeom prst="rect">
            <a:avLst/>
          </a:prstGeom>
          <a:ln>
            <a:noFill/>
          </a:ln>
        </p:spPr>
      </p:pic>
      <p:pic>
        <p:nvPicPr>
          <p:cNvPr id="371" name="Google Shape;464;p62" descr=""/>
          <p:cNvPicPr/>
          <p:nvPr/>
        </p:nvPicPr>
        <p:blipFill>
          <a:blip r:embed="rId2"/>
          <a:stretch/>
        </p:blipFill>
        <p:spPr>
          <a:xfrm>
            <a:off x="401040" y="236160"/>
            <a:ext cx="1914480" cy="191448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301320" y="2236320"/>
            <a:ext cx="21574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9e9e9e"/>
                </a:solidFill>
                <a:latin typeface="Oswald"/>
                <a:ea typeface="Oswald"/>
              </a:rPr>
              <a:t>Instantiated policy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2926080" y="-21240"/>
            <a:ext cx="6246360" cy="5164200"/>
          </a:xfrm>
          <a:prstGeom prst="rect">
            <a:avLst/>
          </a:prstGeom>
          <a:solidFill>
            <a:schemeClr val="dk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74" name="Google Shape;467;p62" descr=""/>
          <p:cNvPicPr/>
          <p:nvPr/>
        </p:nvPicPr>
        <p:blipFill>
          <a:blip r:embed="rId3"/>
          <a:stretch/>
        </p:blipFill>
        <p:spPr>
          <a:xfrm>
            <a:off x="132480" y="4420440"/>
            <a:ext cx="2647080" cy="561240"/>
          </a:xfrm>
          <a:prstGeom prst="rect">
            <a:avLst/>
          </a:prstGeom>
          <a:ln>
            <a:noFill/>
          </a:ln>
        </p:spPr>
      </p:pic>
      <p:sp>
        <p:nvSpPr>
          <p:cNvPr id="375" name="CustomShape 3"/>
          <p:cNvSpPr/>
          <p:nvPr/>
        </p:nvSpPr>
        <p:spPr>
          <a:xfrm>
            <a:off x="3405960" y="918360"/>
            <a:ext cx="5521680" cy="32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marL="343080" indent="-334080">
              <a:lnSpc>
                <a:spcPct val="95000"/>
              </a:lnSpc>
              <a:buClr>
                <a:srgbClr val="37474f"/>
              </a:buClr>
              <a:buFont typeface="Oswald"/>
              <a:buChar char="•"/>
            </a:pPr>
            <a:r>
              <a:rPr b="0" lang="en-GB" sz="1500" spc="-1" strike="noStrike">
                <a:solidFill>
                  <a:srgbClr val="37474f"/>
                </a:solidFill>
                <a:latin typeface="Oswald"/>
                <a:ea typeface="Oswald"/>
              </a:rPr>
              <a:t>W3C Recommendation</a:t>
            </a:r>
            <a:endParaRPr b="0" lang="en-GB" sz="1500" spc="-1" strike="noStrike">
              <a:latin typeface="Arial"/>
            </a:endParaRPr>
          </a:p>
          <a:p>
            <a:pPr marL="343080" indent="-334080">
              <a:lnSpc>
                <a:spcPct val="95000"/>
              </a:lnSpc>
              <a:spcBef>
                <a:spcPts val="1599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500" spc="-1" strike="noStrike">
                <a:solidFill>
                  <a:srgbClr val="37474f"/>
                </a:solidFill>
                <a:latin typeface="Oswald"/>
                <a:ea typeface="Oswald"/>
              </a:rPr>
              <a:t>Maintained by the </a:t>
            </a:r>
            <a:r>
              <a:rPr b="0" lang="en-GB" sz="15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4"/>
              </a:rPr>
              <a:t>W3C ODRL Community Group</a:t>
            </a:r>
            <a:endParaRPr b="0" lang="en-GB" sz="1500" spc="-1" strike="noStrike">
              <a:latin typeface="Arial"/>
            </a:endParaRPr>
          </a:p>
          <a:p>
            <a:pPr marL="343080" indent="-334080">
              <a:lnSpc>
                <a:spcPct val="95000"/>
              </a:lnSpc>
              <a:spcBef>
                <a:spcPts val="1599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500" spc="-1" strike="noStrike">
                <a:solidFill>
                  <a:srgbClr val="37474f"/>
                </a:solidFill>
                <a:latin typeface="Oswald"/>
                <a:ea typeface="Oswald"/>
              </a:rPr>
              <a:t>Composed by several specifications</a:t>
            </a:r>
            <a:endParaRPr b="0" lang="en-GB" sz="1500" spc="-1" strike="noStrike">
              <a:latin typeface="Arial"/>
            </a:endParaRPr>
          </a:p>
          <a:p>
            <a:pPr lvl="1" marL="800280" indent="-331560">
              <a:lnSpc>
                <a:spcPct val="90000"/>
              </a:lnSpc>
              <a:spcBef>
                <a:spcPts val="499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4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5"/>
              </a:rPr>
              <a:t>ODRL Information Model – W3C Recommendation</a:t>
            </a:r>
            <a:endParaRPr b="0" lang="en-GB" sz="1400" spc="-1" strike="noStrike">
              <a:latin typeface="Arial"/>
            </a:endParaRPr>
          </a:p>
          <a:p>
            <a:pPr lvl="1" marL="800280" indent="-331560">
              <a:lnSpc>
                <a:spcPct val="90000"/>
              </a:lnSpc>
              <a:spcBef>
                <a:spcPts val="601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4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6"/>
              </a:rPr>
              <a:t>ODRL Core Vocabulary – W3C Recommendation</a:t>
            </a:r>
            <a:endParaRPr b="0" lang="en-GB" sz="1400" spc="-1" strike="noStrike">
              <a:latin typeface="Arial"/>
            </a:endParaRPr>
          </a:p>
          <a:p>
            <a:pPr lvl="1" marL="800280" indent="-331560">
              <a:lnSpc>
                <a:spcPct val="90000"/>
              </a:lnSpc>
              <a:spcBef>
                <a:spcPts val="601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4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7"/>
              </a:rPr>
              <a:t>ODRL Implementation Best Practices</a:t>
            </a:r>
            <a:endParaRPr b="0" lang="en-GB" sz="1400" spc="-1" strike="noStrike">
              <a:latin typeface="Arial"/>
            </a:endParaRPr>
          </a:p>
          <a:p>
            <a:pPr lvl="1" marL="800280" indent="-331560">
              <a:lnSpc>
                <a:spcPct val="90000"/>
              </a:lnSpc>
              <a:spcBef>
                <a:spcPts val="601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4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8"/>
              </a:rPr>
              <a:t>ODRL Profile Best Practices</a:t>
            </a:r>
            <a:endParaRPr b="0" lang="en-GB" sz="1400" spc="-1" strike="noStrike">
              <a:latin typeface="Arial"/>
            </a:endParaRPr>
          </a:p>
          <a:p>
            <a:pPr lvl="1" marL="800280" indent="-331560">
              <a:lnSpc>
                <a:spcPct val="90000"/>
              </a:lnSpc>
              <a:spcBef>
                <a:spcPts val="601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400" spc="-1" strike="noStrike" u="sng">
                <a:solidFill>
                  <a:srgbClr val="ffd966"/>
                </a:solidFill>
                <a:uFillTx/>
                <a:latin typeface="Oswald"/>
                <a:ea typeface="Oswald"/>
                <a:hlinkClick r:id="rId9"/>
              </a:rPr>
              <a:t>ODRL Formal Semantics</a:t>
            </a:r>
            <a:r>
              <a:rPr b="0" lang="en-GB" sz="1400" spc="-1" strike="noStrike">
                <a:solidFill>
                  <a:srgbClr val="37474f"/>
                </a:solidFill>
                <a:latin typeface="Oswald"/>
                <a:ea typeface="Oswald"/>
              </a:rPr>
              <a:t> [Under development]</a:t>
            </a:r>
            <a:endParaRPr b="0" lang="en-GB" sz="1400" spc="-1" strike="noStrike">
              <a:latin typeface="Arial"/>
            </a:endParaRPr>
          </a:p>
          <a:p>
            <a:pPr marL="343080" indent="-334080">
              <a:lnSpc>
                <a:spcPct val="95000"/>
              </a:lnSpc>
              <a:spcBef>
                <a:spcPts val="1599"/>
              </a:spcBef>
              <a:buClr>
                <a:srgbClr val="37474f"/>
              </a:buClr>
              <a:buFont typeface="Oswald"/>
              <a:buChar char="•"/>
            </a:pPr>
            <a:r>
              <a:rPr b="0" lang="en-GB" sz="1500" spc="-1" strike="noStrike">
                <a:solidFill>
                  <a:srgbClr val="37474f"/>
                </a:solidFill>
                <a:latin typeface="Oswald"/>
                <a:ea typeface="Oswald"/>
              </a:rPr>
              <a:t>Easily extendable through the use of ODRL profiles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 example</a:t>
            </a:r>
            <a:endParaRPr b="0" lang="en-GB" sz="3000" spc="-1" strike="noStrike">
              <a:latin typeface="Arial"/>
            </a:endParaRPr>
          </a:p>
        </p:txBody>
      </p:sp>
      <p:pic>
        <p:nvPicPr>
          <p:cNvPr id="377" name="Google Shape;474;p63" descr=""/>
          <p:cNvPicPr/>
          <p:nvPr/>
        </p:nvPicPr>
        <p:blipFill>
          <a:blip r:embed="rId1"/>
          <a:stretch/>
        </p:blipFill>
        <p:spPr>
          <a:xfrm>
            <a:off x="61560" y="749160"/>
            <a:ext cx="2671200" cy="4395960"/>
          </a:xfrm>
          <a:prstGeom prst="rect">
            <a:avLst/>
          </a:prstGeom>
          <a:ln>
            <a:noFill/>
          </a:ln>
        </p:spPr>
      </p:pic>
      <p:pic>
        <p:nvPicPr>
          <p:cNvPr id="378" name="Google Shape;475;p63" descr=""/>
          <p:cNvPicPr/>
          <p:nvPr/>
        </p:nvPicPr>
        <p:blipFill>
          <a:blip r:embed="rId2"/>
          <a:stretch/>
        </p:blipFill>
        <p:spPr>
          <a:xfrm>
            <a:off x="5991120" y="2584800"/>
            <a:ext cx="3083400" cy="2502000"/>
          </a:xfrm>
          <a:prstGeom prst="rect">
            <a:avLst/>
          </a:prstGeom>
          <a:ln>
            <a:noFill/>
          </a:ln>
        </p:spPr>
      </p:pic>
      <p:pic>
        <p:nvPicPr>
          <p:cNvPr id="379" name="Google Shape;476;p63" descr=""/>
          <p:cNvPicPr/>
          <p:nvPr/>
        </p:nvPicPr>
        <p:blipFill>
          <a:blip r:embed="rId3"/>
          <a:stretch/>
        </p:blipFill>
        <p:spPr>
          <a:xfrm>
            <a:off x="41760" y="36360"/>
            <a:ext cx="2961360" cy="911880"/>
          </a:xfrm>
          <a:prstGeom prst="rect">
            <a:avLst/>
          </a:prstGeom>
          <a:ln>
            <a:noFill/>
          </a:ln>
        </p:spPr>
      </p:pic>
      <p:pic>
        <p:nvPicPr>
          <p:cNvPr id="380" name="Google Shape;477;p63" descr=""/>
          <p:cNvPicPr/>
          <p:nvPr/>
        </p:nvPicPr>
        <p:blipFill>
          <a:blip r:embed="rId4"/>
          <a:stretch/>
        </p:blipFill>
        <p:spPr>
          <a:xfrm>
            <a:off x="5991120" y="1661760"/>
            <a:ext cx="2962080" cy="910440"/>
          </a:xfrm>
          <a:prstGeom prst="rect">
            <a:avLst/>
          </a:prstGeom>
          <a:ln>
            <a:noFill/>
          </a:ln>
        </p:spPr>
      </p:pic>
      <p:pic>
        <p:nvPicPr>
          <p:cNvPr id="381" name="Google Shape;478;p63" descr=""/>
          <p:cNvPicPr/>
          <p:nvPr/>
        </p:nvPicPr>
        <p:blipFill>
          <a:blip r:embed="rId5"/>
          <a:stretch/>
        </p:blipFill>
        <p:spPr>
          <a:xfrm>
            <a:off x="2733480" y="-234360"/>
            <a:ext cx="5446440" cy="188388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479;p63" descr=""/>
          <p:cNvPicPr/>
          <p:nvPr/>
        </p:nvPicPr>
        <p:blipFill>
          <a:blip r:embed="rId6"/>
          <a:stretch/>
        </p:blipFill>
        <p:spPr>
          <a:xfrm>
            <a:off x="2494800" y="2653200"/>
            <a:ext cx="2879280" cy="1026720"/>
          </a:xfrm>
          <a:prstGeom prst="rect">
            <a:avLst/>
          </a:prstGeom>
          <a:ln>
            <a:noFill/>
          </a:ln>
        </p:spPr>
      </p:pic>
      <p:pic>
        <p:nvPicPr>
          <p:cNvPr id="383" name="Google Shape;480;p63" descr=""/>
          <p:cNvPicPr/>
          <p:nvPr/>
        </p:nvPicPr>
        <p:blipFill>
          <a:blip r:embed="rId7"/>
          <a:stretch/>
        </p:blipFill>
        <p:spPr>
          <a:xfrm>
            <a:off x="3433320" y="3681000"/>
            <a:ext cx="2879280" cy="1024200"/>
          </a:xfrm>
          <a:prstGeom prst="rect">
            <a:avLst/>
          </a:prstGeom>
          <a:ln>
            <a:noFill/>
          </a:ln>
        </p:spPr>
      </p:pic>
      <p:pic>
        <p:nvPicPr>
          <p:cNvPr id="384" name="Google Shape;481;p63" descr=""/>
          <p:cNvPicPr/>
          <p:nvPr/>
        </p:nvPicPr>
        <p:blipFill>
          <a:blip r:embed="rId8"/>
          <a:stretch/>
        </p:blipFill>
        <p:spPr>
          <a:xfrm>
            <a:off x="3030840" y="1661760"/>
            <a:ext cx="2879280" cy="102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Linked Open Terms Methodology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6542280" y="4657680"/>
            <a:ext cx="299916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9e9e9e"/>
                </a:solidFill>
                <a:latin typeface="Arial"/>
                <a:ea typeface="Arial"/>
              </a:rPr>
              <a:t>https://lot.linkeddata.es/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87" name="Google Shape;488;p64" descr="LOT workflow."/>
          <p:cNvPicPr/>
          <p:nvPr/>
        </p:nvPicPr>
        <p:blipFill>
          <a:blip r:embed="rId1"/>
          <a:srcRect l="0" t="12488" r="0" b="36001"/>
          <a:stretch/>
        </p:blipFill>
        <p:spPr>
          <a:xfrm>
            <a:off x="1895400" y="1809720"/>
            <a:ext cx="5438160" cy="2648160"/>
          </a:xfrm>
          <a:prstGeom prst="rect">
            <a:avLst/>
          </a:prstGeom>
          <a:ln>
            <a:noFill/>
          </a:ln>
        </p:spPr>
      </p:pic>
      <p:sp>
        <p:nvSpPr>
          <p:cNvPr id="388" name="CustomShape 3"/>
          <p:cNvSpPr/>
          <p:nvPr/>
        </p:nvSpPr>
        <p:spPr>
          <a:xfrm>
            <a:off x="326592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4"/>
          <p:cNvSpPr/>
          <p:nvPr/>
        </p:nvSpPr>
        <p:spPr>
          <a:xfrm>
            <a:off x="463608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11760" y="9021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PhD student</a:t>
            </a:r>
            <a:br/>
            <a:br/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Postdoctoral Researcher</a:t>
            </a:r>
            <a:br/>
            <a:br/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Wout is a Professor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495;p65" descr=""/>
          <p:cNvPicPr/>
          <p:nvPr/>
        </p:nvPicPr>
        <p:blipFill>
          <a:blip r:embed="rId1"/>
          <a:stretch/>
        </p:blipFill>
        <p:spPr>
          <a:xfrm>
            <a:off x="1808640" y="1289880"/>
            <a:ext cx="5526000" cy="4838040"/>
          </a:xfrm>
          <a:prstGeom prst="rect">
            <a:avLst/>
          </a:prstGeom>
          <a:ln w="28440">
            <a:solidFill>
              <a:srgbClr val="000000"/>
            </a:solidFill>
            <a:round/>
          </a:ln>
        </p:spPr>
      </p:pic>
      <p:pic>
        <p:nvPicPr>
          <p:cNvPr id="391" name="Google Shape;496;p65" descr=""/>
          <p:cNvPicPr/>
          <p:nvPr/>
        </p:nvPicPr>
        <p:blipFill>
          <a:blip r:embed="rId2"/>
          <a:stretch/>
        </p:blipFill>
        <p:spPr>
          <a:xfrm>
            <a:off x="5450040" y="2089800"/>
            <a:ext cx="1669680" cy="166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Linked Open Terms Methodology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6542280" y="4657680"/>
            <a:ext cx="2999160" cy="39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9e9e9e"/>
                </a:solidFill>
                <a:latin typeface="Arial"/>
                <a:ea typeface="Arial"/>
              </a:rPr>
              <a:t>https://lot.linkeddata.es/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394" name="Google Shape;503;p66" descr="LOT workflow."/>
          <p:cNvPicPr/>
          <p:nvPr/>
        </p:nvPicPr>
        <p:blipFill>
          <a:blip r:embed="rId1"/>
          <a:srcRect l="0" t="12488" r="0" b="36001"/>
          <a:stretch/>
        </p:blipFill>
        <p:spPr>
          <a:xfrm>
            <a:off x="1895400" y="1809720"/>
            <a:ext cx="5438160" cy="2648160"/>
          </a:xfrm>
          <a:prstGeom prst="rect">
            <a:avLst/>
          </a:prstGeom>
          <a:ln>
            <a:noFill/>
          </a:ln>
        </p:spPr>
      </p:pic>
      <p:sp>
        <p:nvSpPr>
          <p:cNvPr id="395" name="CustomShape 3"/>
          <p:cNvSpPr/>
          <p:nvPr/>
        </p:nvSpPr>
        <p:spPr>
          <a:xfrm>
            <a:off x="463608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4"/>
          <p:cNvSpPr/>
          <p:nvPr/>
        </p:nvSpPr>
        <p:spPr>
          <a:xfrm>
            <a:off x="6006600" y="2013120"/>
            <a:ext cx="1369800" cy="2444760"/>
          </a:xfrm>
          <a:prstGeom prst="rect">
            <a:avLst/>
          </a:prstGeom>
          <a:noFill/>
          <a:ln w="2844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398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1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02" name="CustomShape 2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Explicitness from senders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Specificity from recipients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Legal Compliance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Accountability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2970720" y="1135080"/>
            <a:ext cx="2999160" cy="67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Requirements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04" name="CustomShape 4"/>
          <p:cNvSpPr/>
          <p:nvPr/>
        </p:nvSpPr>
        <p:spPr>
          <a:xfrm>
            <a:off x="5191920" y="1781640"/>
            <a:ext cx="395136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Interoperable, Enforceable UCP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Semantics (reuse of ontologies)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Regulation-agnostic design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 signing</a:t>
            </a: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 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2970720" y="1135080"/>
            <a:ext cx="2999160" cy="67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Discussion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Signing RDF ambiguity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Verifying with legal experts regarding Trust Envelope validity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2970720" y="1135080"/>
            <a:ext cx="2999160" cy="67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15000"/>
              </a:lnSpc>
              <a:spcAft>
                <a:spcPts val="1500"/>
              </a:spcAft>
              <a:tabLst>
                <a:tab algn="l" pos="0"/>
              </a:tabLst>
            </a:pPr>
            <a:r>
              <a:rPr b="0" lang="en-GB" sz="2800" spc="-1" strike="noStrike">
                <a:solidFill>
                  <a:srgbClr val="ffffff"/>
                </a:solidFill>
                <a:latin typeface="Oswald"/>
                <a:ea typeface="Oswald"/>
              </a:rPr>
              <a:t>Future work</a:t>
            </a:r>
            <a:endParaRPr b="0" lang="en-GB" sz="2800" spc="-1" strike="noStrike">
              <a:latin typeface="Arial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649440" y="1781640"/>
            <a:ext cx="7641720" cy="25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Applying the model on real-world scenarios</a:t>
            </a:r>
            <a:endParaRPr b="0" lang="en-GB" sz="2400" spc="-1" strike="noStrike">
              <a:latin typeface="Arial"/>
            </a:endParaRPr>
          </a:p>
          <a:p>
            <a:pPr marL="457200" indent="-380160">
              <a:lnSpc>
                <a:spcPct val="115000"/>
              </a:lnSpc>
              <a:buClr>
                <a:srgbClr val="ffffff"/>
              </a:buClr>
              <a:buFont typeface="Oswald"/>
              <a:buChar char="●"/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Incorporate with our authorization framework</a:t>
            </a:r>
            <a:endParaRPr b="0" lang="en-GB" sz="24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UMA Server</a:t>
            </a:r>
            <a:endParaRPr b="0" lang="en-GB" sz="2000" spc="-1" strike="noStrike">
              <a:latin typeface="Arial"/>
            </a:endParaRPr>
          </a:p>
          <a:p>
            <a:pPr lvl="1" marL="914400" indent="-354960">
              <a:lnSpc>
                <a:spcPct val="115000"/>
              </a:lnSpc>
              <a:buClr>
                <a:srgbClr val="ffffff"/>
              </a:buClr>
              <a:buFont typeface="Oswald"/>
              <a:buChar char="○"/>
            </a:pPr>
            <a:r>
              <a:rPr b="0" lang="en-GB" sz="2000" spc="-1" strike="noStrike">
                <a:solidFill>
                  <a:srgbClr val="ffffff"/>
                </a:solidFill>
                <a:latin typeface="Oswald"/>
                <a:ea typeface="Oswald"/>
              </a:rPr>
              <a:t>ODRL policy engine</a:t>
            </a: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GB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537840" y="856800"/>
            <a:ext cx="786240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Envelopes provide unicity of contextualization of history and destiny  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371160" y="2780640"/>
            <a:ext cx="837468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Exchanging data via Trust Envelope reduces the cost for data processors to do the right thing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562680" y="1205640"/>
            <a:ext cx="8475120" cy="23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8240" rIns="48240" tIns="24120" bIns="24120" anchor="b">
            <a:no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b="1" lang="en-GB" sz="2900" spc="-1" strike="noStrike">
                <a:solidFill>
                  <a:srgbClr val="ffffff"/>
                </a:solidFill>
                <a:latin typeface="Arial"/>
                <a:ea typeface="Arial"/>
              </a:rPr>
              <a:t>I</a:t>
            </a:r>
            <a:r>
              <a:rPr b="1" lang="en-GB" sz="2700" spc="-1" strike="noStrike">
                <a:solidFill>
                  <a:srgbClr val="ffffff"/>
                </a:solidFill>
                <a:latin typeface="Arial"/>
                <a:ea typeface="Arial"/>
              </a:rPr>
              <a:t>ncentivizing Sustainable Data Exchanges through</a:t>
            </a:r>
            <a:br/>
            <a:r>
              <a:rPr b="1" lang="en-GB" sz="2700" spc="-1" strike="noStrike">
                <a:solidFill>
                  <a:srgbClr val="ffffff"/>
                </a:solidFill>
                <a:latin typeface="Arial"/>
                <a:ea typeface="Arial"/>
              </a:rPr>
              <a:t>Unique Contextualization of History and Destiny</a:t>
            </a:r>
            <a:endParaRPr b="0" lang="en-GB" sz="27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676800" y="3625200"/>
            <a:ext cx="8010720" cy="4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8240" rIns="48240" tIns="24120" bIns="24120">
            <a:normAutofit fontScale="40000"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1" lang="en-GB" sz="1600" spc="-1" strike="noStrike">
                <a:solidFill>
                  <a:srgbClr val="eeff41"/>
                </a:solidFill>
                <a:latin typeface="Arial"/>
                <a:ea typeface="Arial"/>
              </a:rPr>
              <a:t>Wout Slabbinck</a:t>
            </a:r>
            <a:r>
              <a:rPr b="0" lang="en-GB" sz="1600" spc="-1" strike="noStrike">
                <a:solidFill>
                  <a:srgbClr val="eeff41"/>
                </a:solidFill>
                <a:latin typeface="Arial"/>
                <a:ea typeface="Arial"/>
              </a:rPr>
              <a:t>, Beatriz Esteves, Maarten de Mildt, Ruben Dedecker, Julián Rojas Meléndez, </a:t>
            </a:r>
            <a:br/>
            <a:r>
              <a:rPr b="0" lang="en-GB" sz="1600" spc="-1" strike="noStrike">
                <a:solidFill>
                  <a:srgbClr val="eeff41"/>
                </a:solidFill>
                <a:latin typeface="Arial"/>
                <a:ea typeface="Arial"/>
              </a:rPr>
              <a:t>Sofie Verbrugge, Didier Colle, Pieter Colpaert, Ruben Verborgh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4525200" y="208440"/>
            <a:ext cx="4373640" cy="2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8240" rIns="48240" tIns="24120" bIns="24120" anchor="b">
            <a:normAutofit fontScale="97000"/>
          </a:bodyPr>
          <a:p>
            <a:pPr>
              <a:lnSpc>
                <a:spcPct val="121000"/>
              </a:lnSpc>
              <a:tabLst>
                <a:tab algn="l" pos="0"/>
              </a:tabLst>
            </a:pPr>
            <a:r>
              <a:rPr b="1" lang="en-GB" sz="700" spc="-1" strike="noStrike" u="sng">
                <a:solidFill>
                  <a:srgbClr val="1e64c8"/>
                </a:solidFill>
                <a:uFillTx/>
                <a:latin typeface="Arial"/>
                <a:ea typeface="Arial"/>
              </a:rPr>
              <a:t>DEPARTMENT ELIS</a:t>
            </a:r>
            <a:endParaRPr b="0" lang="en-GB" sz="700" spc="-1" strike="noStrike">
              <a:latin typeface="Arial"/>
            </a:endParaRPr>
          </a:p>
          <a:p>
            <a:pPr>
              <a:lnSpc>
                <a:spcPct val="121000"/>
              </a:lnSpc>
              <a:tabLst>
                <a:tab algn="l" pos="0"/>
              </a:tabLst>
            </a:pPr>
            <a:r>
              <a:rPr b="0" lang="en-GB" sz="700" spc="-1" strike="noStrike">
                <a:solidFill>
                  <a:srgbClr val="1e64c8"/>
                </a:solidFill>
                <a:latin typeface="Arial"/>
                <a:ea typeface="Arial"/>
              </a:rPr>
              <a:t>RESEARCH GROUP IDLab Technology</a:t>
            </a:r>
            <a:endParaRPr b="0" lang="en-GB" sz="700" spc="-1" strike="noStrike">
              <a:latin typeface="Arial"/>
            </a:endParaRPr>
          </a:p>
        </p:txBody>
      </p:sp>
      <p:pic>
        <p:nvPicPr>
          <p:cNvPr id="416" name="Google Shape;553;p73" descr=""/>
          <p:cNvPicPr/>
          <p:nvPr/>
        </p:nvPicPr>
        <p:blipFill>
          <a:blip r:embed="rId1"/>
          <a:stretch/>
        </p:blipFill>
        <p:spPr>
          <a:xfrm>
            <a:off x="3234960" y="4460040"/>
            <a:ext cx="1259280" cy="497160"/>
          </a:xfrm>
          <a:prstGeom prst="rect">
            <a:avLst/>
          </a:prstGeom>
          <a:ln>
            <a:noFill/>
          </a:ln>
        </p:spPr>
      </p:pic>
      <p:pic>
        <p:nvPicPr>
          <p:cNvPr id="417" name="Google Shape;554;p73" descr=""/>
          <p:cNvPicPr/>
          <p:nvPr/>
        </p:nvPicPr>
        <p:blipFill>
          <a:blip r:embed="rId2"/>
          <a:stretch/>
        </p:blipFill>
        <p:spPr>
          <a:xfrm>
            <a:off x="7300440" y="948240"/>
            <a:ext cx="1673280" cy="1673280"/>
          </a:xfrm>
          <a:prstGeom prst="rect">
            <a:avLst/>
          </a:prstGeom>
          <a:ln>
            <a:noFill/>
          </a:ln>
        </p:spPr>
      </p:pic>
      <p:pic>
        <p:nvPicPr>
          <p:cNvPr id="418" name="Google Shape;555;p73" descr=""/>
          <p:cNvPicPr/>
          <p:nvPr/>
        </p:nvPicPr>
        <p:blipFill>
          <a:blip r:embed="rId3"/>
          <a:stretch/>
        </p:blipFill>
        <p:spPr>
          <a:xfrm>
            <a:off x="5996160" y="4264920"/>
            <a:ext cx="1567800" cy="897480"/>
          </a:xfrm>
          <a:prstGeom prst="rect">
            <a:avLst/>
          </a:prstGeom>
          <a:ln>
            <a:noFill/>
          </a:ln>
        </p:spPr>
      </p:pic>
      <p:pic>
        <p:nvPicPr>
          <p:cNvPr id="419" name="Google Shape;556;p73" descr=""/>
          <p:cNvPicPr/>
          <p:nvPr/>
        </p:nvPicPr>
        <p:blipFill>
          <a:blip r:embed="rId4"/>
          <a:srcRect l="33449" t="0" r="31959" b="0"/>
          <a:stretch/>
        </p:blipFill>
        <p:spPr>
          <a:xfrm>
            <a:off x="7662960" y="4203360"/>
            <a:ext cx="826560" cy="89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Why not use decentralized technologies, like Solid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Idea</a:t>
            </a: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: get control over you data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1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How</a:t>
            </a: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? Separation of concerns (decoupling application from storage)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Specification contains the following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Identity and authentication: WebID and Solid-OIDC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Access control policies: WAC and ACL</a:t>
            </a:r>
            <a:endParaRPr b="0" lang="en-GB" sz="18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CRUD Interface: Linked Data Platform (LDP)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Good: keep the source of the data closer to the source of change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Improves changing address when moving houses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422" name="Google Shape;563;p74" descr=""/>
          <p:cNvPicPr/>
          <p:nvPr/>
        </p:nvPicPr>
        <p:blipFill>
          <a:blip r:embed="rId1"/>
          <a:stretch/>
        </p:blipFill>
        <p:spPr>
          <a:xfrm>
            <a:off x="7111440" y="739440"/>
            <a:ext cx="1662120" cy="166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70600" y="594360"/>
            <a:ext cx="8010360" cy="73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Exchanging raw data is hard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70600" y="1713600"/>
            <a:ext cx="28263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Sender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754960" y="1713600"/>
            <a:ext cx="282636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Receiver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570600" y="2346840"/>
            <a:ext cx="282636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2100" spc="-1" strike="noStrike">
                <a:solidFill>
                  <a:srgbClr val="ffffff"/>
                </a:solidFill>
                <a:latin typeface="Oswald"/>
                <a:ea typeface="Oswald"/>
              </a:rPr>
              <a:t>How to indicate how data must be used</a:t>
            </a:r>
            <a:endParaRPr b="0" lang="en-GB" sz="2100" spc="-1" strike="noStrike">
              <a:latin typeface="Arial"/>
            </a:endParaRPr>
          </a:p>
        </p:txBody>
      </p:sp>
      <p:sp>
        <p:nvSpPr>
          <p:cNvPr id="172" name="CustomShape 5"/>
          <p:cNvSpPr/>
          <p:nvPr/>
        </p:nvSpPr>
        <p:spPr>
          <a:xfrm>
            <a:off x="5754960" y="2346840"/>
            <a:ext cx="31006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How to verify the accuracy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How to use the data</a:t>
            </a:r>
            <a:endParaRPr b="0" lang="en-GB" sz="16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1600" spc="-1" strike="noStrike">
                <a:solidFill>
                  <a:srgbClr val="ffffff"/>
                </a:solidFill>
                <a:latin typeface="Oswald"/>
                <a:ea typeface="Oswald"/>
              </a:rPr>
              <a:t>How to comply with laws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3" name="CustomShape 6"/>
          <p:cNvSpPr/>
          <p:nvPr/>
        </p:nvSpPr>
        <p:spPr>
          <a:xfrm flipH="1" rot="10800000">
            <a:off x="3045960" y="2016000"/>
            <a:ext cx="3051720" cy="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74" name="Google Shape;140;p30" descr=""/>
          <p:cNvPicPr/>
          <p:nvPr/>
        </p:nvPicPr>
        <p:blipFill>
          <a:blip r:embed="rId1"/>
          <a:stretch/>
        </p:blipFill>
        <p:spPr>
          <a:xfrm>
            <a:off x="4255200" y="1626120"/>
            <a:ext cx="641160" cy="641160"/>
          </a:xfrm>
          <a:prstGeom prst="rect">
            <a:avLst/>
          </a:prstGeom>
          <a:ln>
            <a:noFill/>
          </a:ln>
        </p:spPr>
      </p:pic>
      <p:sp>
        <p:nvSpPr>
          <p:cNvPr id="175" name="CustomShape 7"/>
          <p:cNvSpPr/>
          <p:nvPr/>
        </p:nvSpPr>
        <p:spPr>
          <a:xfrm>
            <a:off x="3045600" y="3729960"/>
            <a:ext cx="30484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Implicit Trust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 fontScale="28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GB" sz="3000" spc="-1" strike="noStrike">
                <a:solidFill>
                  <a:srgbClr val="ffffff"/>
                </a:solidFill>
                <a:latin typeface="Oswald"/>
                <a:ea typeface="Oswald"/>
              </a:rPr>
              <a:t>Why not use decentralized technologies, like Solid</a:t>
            </a:r>
            <a:endParaRPr b="0" lang="en-GB" sz="3000" spc="-1" strike="noStrike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Identity and authentication</a:t>
            </a:r>
            <a:endParaRPr b="0" lang="en-GB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1" lang="en-GB" sz="1400" spc="-1" strike="noStrike">
                <a:solidFill>
                  <a:srgbClr val="cacaca"/>
                </a:solidFill>
                <a:latin typeface="Average"/>
                <a:ea typeface="Average"/>
              </a:rPr>
              <a:t>not generic</a:t>
            </a:r>
            <a:r>
              <a:rPr b="0" lang="en-GB" sz="1400" spc="-1" strike="noStrike">
                <a:solidFill>
                  <a:srgbClr val="cacaca"/>
                </a:solidFill>
                <a:latin typeface="Average"/>
                <a:ea typeface="Average"/>
              </a:rPr>
              <a:t>; only valid claim WebID</a:t>
            </a:r>
            <a:endParaRPr b="0" lang="en-GB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Access control policies</a:t>
            </a:r>
            <a:endParaRPr b="0" lang="en-GB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en-GB" sz="1400" spc="-1" strike="noStrike">
                <a:solidFill>
                  <a:srgbClr val="cacaca"/>
                </a:solidFill>
                <a:latin typeface="Average"/>
                <a:ea typeface="Average"/>
              </a:rPr>
              <a:t>only access, no deontic concepts (prohibitions, duty), limited constraints</a:t>
            </a:r>
            <a:endParaRPr b="0" lang="en-GB" sz="1400" spc="-1" strike="noStrike">
              <a:latin typeface="Arial"/>
            </a:endParaRPr>
          </a:p>
          <a:p>
            <a:pPr marL="457200" indent="-3423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GB" sz="1800" spc="-1" strike="noStrike">
                <a:solidFill>
                  <a:srgbClr val="cacaca"/>
                </a:solidFill>
                <a:latin typeface="Average"/>
                <a:ea typeface="Average"/>
              </a:rPr>
              <a:t>CRUD Interface: Linked Data Platform (LDP)</a:t>
            </a:r>
            <a:endParaRPr b="0" lang="en-GB" sz="18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en-GB" sz="1400" spc="-1" strike="noStrike">
                <a:solidFill>
                  <a:srgbClr val="cacaca"/>
                </a:solidFill>
                <a:latin typeface="Average"/>
                <a:ea typeface="Average"/>
              </a:rPr>
              <a:t>No data integrity (who was written what)</a:t>
            </a:r>
            <a:endParaRPr b="0" lang="en-GB" sz="1400" spc="-1" strike="noStrike">
              <a:latin typeface="Arial"/>
            </a:endParaRPr>
          </a:p>
          <a:p>
            <a:pPr lvl="1" marL="914400" indent="-31680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en-GB" sz="1400" spc="-1" strike="noStrike">
                <a:solidFill>
                  <a:srgbClr val="cacaca"/>
                </a:solidFill>
                <a:latin typeface="Average"/>
                <a:ea typeface="Average"/>
              </a:rPr>
              <a:t>No data minimisation </a:t>
            </a:r>
            <a:endParaRPr b="0" lang="en-GB" sz="1400" spc="-1" strike="noStrike">
              <a:latin typeface="Arial"/>
            </a:endParaRPr>
          </a:p>
        </p:txBody>
      </p:sp>
      <p:pic>
        <p:nvPicPr>
          <p:cNvPr id="425" name="Google Shape;570;p75" descr=""/>
          <p:cNvPicPr/>
          <p:nvPr/>
        </p:nvPicPr>
        <p:blipFill>
          <a:blip r:embed="rId1"/>
          <a:stretch/>
        </p:blipFill>
        <p:spPr>
          <a:xfrm>
            <a:off x="7111440" y="739440"/>
            <a:ext cx="1662120" cy="1662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70600" y="594360"/>
            <a:ext cx="801036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Laws and regulation dictate how to use data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11760" y="1713600"/>
            <a:ext cx="4259520" cy="285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	</a:t>
            </a:r>
            <a:r>
              <a:rPr b="1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Restrictive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Oswald"/>
                <a:ea typeface="Oswald"/>
              </a:rPr>
              <a:t>Do not use the data without consent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Oswald"/>
                <a:ea typeface="Oswald"/>
              </a:rPr>
              <a:t>Don’t store data without security measures</a:t>
            </a:r>
            <a:endParaRPr b="0" lang="en-GB" sz="14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400" spc="-1" strike="noStrike">
                <a:solidFill>
                  <a:srgbClr val="ffffff"/>
                </a:solidFill>
                <a:latin typeface="Oswald"/>
                <a:ea typeface="Oswald"/>
              </a:rPr>
              <a:t>Use the data only for a given purpose</a:t>
            </a:r>
            <a:endParaRPr b="0" lang="en-GB" sz="1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572000" y="1713600"/>
            <a:ext cx="4259520" cy="285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1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	</a:t>
            </a:r>
            <a:r>
              <a:rPr b="1" lang="en-GB" sz="2200" spc="-1" strike="noStrike">
                <a:solidFill>
                  <a:srgbClr val="ffffff"/>
                </a:solidFill>
                <a:latin typeface="Oswald"/>
                <a:ea typeface="Oswald"/>
              </a:rPr>
              <a:t>Why not prescriptive?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Oswald"/>
                <a:ea typeface="Oswald"/>
              </a:rPr>
              <a:t>How do you properly manage consent?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Oswald"/>
                <a:ea typeface="Oswald"/>
              </a:rPr>
              <a:t>Can we ask the data just in time?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50000"/>
              </a:lnSpc>
              <a:tabLst>
                <a:tab algn="l" pos="0"/>
              </a:tabLst>
            </a:pPr>
            <a:r>
              <a:rPr b="0" lang="en-GB" sz="1500" spc="-1" strike="noStrike">
                <a:solidFill>
                  <a:srgbClr val="ffffff"/>
                </a:solidFill>
                <a:latin typeface="Oswald"/>
                <a:ea typeface="Oswald"/>
              </a:rPr>
              <a:t>What counts as compatible purpose within the context?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50000"/>
              </a:lnSpc>
              <a:spcAft>
                <a:spcPts val="1199"/>
              </a:spcAft>
              <a:tabLst>
                <a:tab algn="l" pos="0"/>
              </a:tabLst>
            </a:pPr>
            <a:endParaRPr b="0" lang="en-GB" sz="1500" spc="-1" strike="noStrike">
              <a:latin typeface="Arial"/>
            </a:endParaRPr>
          </a:p>
        </p:txBody>
      </p:sp>
      <p:pic>
        <p:nvPicPr>
          <p:cNvPr id="179" name="Google Shape;149;p31" descr=""/>
          <p:cNvPicPr/>
          <p:nvPr/>
        </p:nvPicPr>
        <p:blipFill>
          <a:blip r:embed="rId1"/>
          <a:stretch/>
        </p:blipFill>
        <p:spPr>
          <a:xfrm>
            <a:off x="393120" y="1872000"/>
            <a:ext cx="389880" cy="389880"/>
          </a:xfrm>
          <a:prstGeom prst="rect">
            <a:avLst/>
          </a:prstGeom>
          <a:ln>
            <a:noFill/>
          </a:ln>
        </p:spPr>
      </p:pic>
      <p:pic>
        <p:nvPicPr>
          <p:cNvPr id="180" name="Google Shape;150;p31" descr=""/>
          <p:cNvPicPr/>
          <p:nvPr/>
        </p:nvPicPr>
        <p:blipFill>
          <a:blip r:embed="rId2"/>
          <a:stretch/>
        </p:blipFill>
        <p:spPr>
          <a:xfrm>
            <a:off x="4637160" y="1944000"/>
            <a:ext cx="424080" cy="424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570600" y="594360"/>
            <a:ext cx="7862400" cy="12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Businesses want to do the right thing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969480" y="2050560"/>
            <a:ext cx="240876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"/>
          <p:cNvSpPr/>
          <p:nvPr/>
        </p:nvSpPr>
        <p:spPr>
          <a:xfrm>
            <a:off x="969480" y="2012400"/>
            <a:ext cx="2414520" cy="209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5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The </a:t>
            </a: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acting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The </a:t>
            </a: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willing</a:t>
            </a:r>
            <a:endParaRPr b="0" lang="en-GB" sz="2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The </a:t>
            </a:r>
            <a:r>
              <a:rPr b="1" lang="en-GB" sz="2400" spc="-1" strike="noStrike">
                <a:solidFill>
                  <a:srgbClr val="ffffff"/>
                </a:solidFill>
                <a:latin typeface="Oswald"/>
                <a:ea typeface="Oswald"/>
              </a:rPr>
              <a:t>unwilling</a:t>
            </a:r>
            <a:endParaRPr b="0" lang="en-GB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371160" y="2780640"/>
            <a:ext cx="837468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Exchanging data via Trust Envelope reduces the cost for data processors to do the right thing</a:t>
            </a:r>
            <a:endParaRPr b="0" lang="en-GB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537840" y="856800"/>
            <a:ext cx="786240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GB" sz="3600" spc="-1" strike="noStrike">
                <a:solidFill>
                  <a:srgbClr val="ffffff"/>
                </a:solidFill>
                <a:latin typeface="Oswald"/>
                <a:ea typeface="Oswald"/>
              </a:rPr>
              <a:t>Trust Envelopes provide unicity of contextualization of history and destiny  </a:t>
            </a:r>
            <a:endParaRPr b="0" lang="en-GB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-79200" y="594360"/>
            <a:ext cx="9099360" cy="62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Incentivizing Sustainable Data Exchanges through</a:t>
            </a:r>
            <a:br/>
            <a:r>
              <a:rPr b="0" lang="en-GB" sz="2500" spc="-1" strike="noStrike">
                <a:solidFill>
                  <a:srgbClr val="ffffff"/>
                </a:solidFill>
                <a:latin typeface="Oswald"/>
                <a:ea typeface="Oswald"/>
              </a:rPr>
              <a:t>Unique Contextualization of History and Destiny</a:t>
            </a: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00"/>
              </a:spcBef>
              <a:spcAft>
                <a:spcPts val="1500"/>
              </a:spcAft>
              <a:tabLst>
                <a:tab algn="l" pos="0"/>
              </a:tabLst>
            </a:pPr>
            <a:endParaRPr b="0" lang="en-GB" sz="25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969480" y="2050560"/>
            <a:ext cx="7862400" cy="241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Why does our data need trust?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Capturing history and destiny with Trust Envelopes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en-GB" sz="1800" spc="-1" strike="noStrike">
                <a:solidFill>
                  <a:srgbClr val="ffffff"/>
                </a:solidFill>
                <a:latin typeface="Oswald"/>
                <a:ea typeface="Oswald"/>
              </a:rPr>
              <a:t>Where we are and where we want to go?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dcterms:modified xsi:type="dcterms:W3CDTF">2025-11-02T12:39:20Z</dcterms:modified>
  <cp:revision>5</cp:revision>
  <dc:subject/>
  <dc:title/>
</cp:coreProperties>
</file>